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2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6.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92" r:id="rId1"/>
  </p:sldMasterIdLst>
  <p:notesMasterIdLst>
    <p:notesMasterId r:id="rId30"/>
  </p:notesMasterIdLst>
  <p:sldIdLst>
    <p:sldId id="329" r:id="rId2"/>
    <p:sldId id="340" r:id="rId3"/>
    <p:sldId id="257" r:id="rId4"/>
    <p:sldId id="418" r:id="rId5"/>
    <p:sldId id="350" r:id="rId6"/>
    <p:sldId id="351" r:id="rId7"/>
    <p:sldId id="420" r:id="rId8"/>
    <p:sldId id="352" r:id="rId9"/>
    <p:sldId id="382" r:id="rId10"/>
    <p:sldId id="380" r:id="rId11"/>
    <p:sldId id="383" r:id="rId12"/>
    <p:sldId id="381" r:id="rId13"/>
    <p:sldId id="387" r:id="rId14"/>
    <p:sldId id="389" r:id="rId15"/>
    <p:sldId id="390" r:id="rId16"/>
    <p:sldId id="393" r:id="rId17"/>
    <p:sldId id="395" r:id="rId18"/>
    <p:sldId id="396" r:id="rId19"/>
    <p:sldId id="397" r:id="rId20"/>
    <p:sldId id="399" r:id="rId21"/>
    <p:sldId id="425" r:id="rId22"/>
    <p:sldId id="401" r:id="rId23"/>
    <p:sldId id="421" r:id="rId24"/>
    <p:sldId id="402" r:id="rId25"/>
    <p:sldId id="403" r:id="rId26"/>
    <p:sldId id="422" r:id="rId27"/>
    <p:sldId id="423" r:id="rId28"/>
    <p:sldId id="417" r:id="rId29"/>
  </p:sldIdLst>
  <p:sldSz cx="12192000" cy="6858000"/>
  <p:notesSz cx="6858000" cy="9144000"/>
  <p:embeddedFontLst>
    <p:embeddedFont>
      <p:font typeface="Bernard MT Condensed" panose="02050806060905020404" pitchFamily="18" charset="0"/>
      <p:regular r:id="rId31"/>
    </p:embeddedFont>
    <p:embeddedFont>
      <p:font typeface="Calibri Light" panose="020F0302020204030204" pitchFamily="34" charset="0"/>
      <p:regular r:id="rId32"/>
      <p:italic r:id="rId33"/>
    </p:embeddedFont>
    <p:embeddedFont>
      <p:font typeface="Sitka Banner" panose="02000505000000020004" pitchFamily="2" charset="0"/>
      <p:regular r:id="rId34"/>
      <p:bold r:id="rId35"/>
      <p:italic r:id="rId36"/>
      <p:boldItalic r:id="rId37"/>
    </p:embeddedFont>
    <p:embeddedFont>
      <p:font typeface="Calibri" panose="020F0502020204030204" pitchFamily="34" charset="0"/>
      <p:regular r:id="rId38"/>
      <p:bold r:id="rId39"/>
      <p:italic r:id="rId40"/>
      <p:boldItalic r:id="rId41"/>
    </p:embeddedFont>
    <p:embeddedFont>
      <p:font typeface="Helvetica Neue Medium" panose="020B0604020202020204" pitchFamily="34" charset="0"/>
      <p:regular r:id="rId42"/>
    </p:embeddedFont>
    <p:embeddedFont>
      <p:font typeface="Cambria Math" panose="02040503050406030204" pitchFamily="18" charset="0"/>
      <p:regular r:id="rId43"/>
    </p:embeddedFont>
    <p:embeddedFont>
      <p:font typeface="Brush Script MT" panose="03060802040406070304" pitchFamily="66" charset="0"/>
      <p:italic r:id="rId44"/>
    </p:embeddedFont>
    <p:embeddedFont>
      <p:font typeface="Arabic Typesetting" panose="03020402040406030203" pitchFamily="66" charset="-78"/>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F3131"/>
    <a:srgbClr val="E86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2" autoAdjust="0"/>
    <p:restoredTop sz="69355" autoAdjust="0"/>
  </p:normalViewPr>
  <p:slideViewPr>
    <p:cSldViewPr snapToGrid="0">
      <p:cViewPr varScale="1">
        <p:scale>
          <a:sx n="66" d="100"/>
          <a:sy n="66" d="100"/>
        </p:scale>
        <p:origin x="992" y="36"/>
      </p:cViewPr>
      <p:guideLst>
        <p:guide pos="3840"/>
        <p:guide orient="horz" pos="2184"/>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theme" Target="theme/theme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a:t>TPR of existing NIDS at FPR=0.01</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Kitsune-AE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Sheet1!$B$2:$B$12</c:f>
              <c:numCache>
                <c:formatCode>General</c:formatCode>
                <c:ptCount val="11"/>
                <c:pt idx="0">
                  <c:v>0</c:v>
                </c:pt>
                <c:pt idx="1">
                  <c:v>0</c:v>
                </c:pt>
                <c:pt idx="2">
                  <c:v>0</c:v>
                </c:pt>
                <c:pt idx="3">
                  <c:v>0</c:v>
                </c:pt>
                <c:pt idx="4">
                  <c:v>62.8</c:v>
                </c:pt>
                <c:pt idx="5">
                  <c:v>0.05</c:v>
                </c:pt>
                <c:pt idx="6">
                  <c:v>0</c:v>
                </c:pt>
                <c:pt idx="7">
                  <c:v>0</c:v>
                </c:pt>
                <c:pt idx="8">
                  <c:v>0</c:v>
                </c:pt>
                <c:pt idx="9">
                  <c:v>0</c:v>
                </c:pt>
                <c:pt idx="10">
                  <c:v>0.01</c:v>
                </c:pt>
              </c:numCache>
            </c:numRef>
          </c:val>
          <c:extLst>
            <c:ext xmlns:c16="http://schemas.microsoft.com/office/drawing/2014/chart" uri="{C3380CC4-5D6E-409C-BE32-E72D297353CC}">
              <c16:uniqueId val="{00000000-CBD2-44DD-8EF2-8C7E2E96EBBD}"/>
            </c:ext>
          </c:extLst>
        </c:ser>
        <c:ser>
          <c:idx val="1"/>
          <c:order val="1"/>
          <c:tx>
            <c:strRef>
              <c:f>Sheet1!$C$1</c:f>
              <c:strCache>
                <c:ptCount val="1"/>
                <c:pt idx="0">
                  <c:v>Kitsune-GMM</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Sheet1!$C$2:$C$12</c:f>
              <c:numCache>
                <c:formatCode>General</c:formatCode>
                <c:ptCount val="11"/>
                <c:pt idx="0">
                  <c:v>0</c:v>
                </c:pt>
                <c:pt idx="1">
                  <c:v>0</c:v>
                </c:pt>
                <c:pt idx="2">
                  <c:v>0</c:v>
                </c:pt>
                <c:pt idx="3">
                  <c:v>0</c:v>
                </c:pt>
                <c:pt idx="4">
                  <c:v>0.52</c:v>
                </c:pt>
                <c:pt idx="5">
                  <c:v>2.58</c:v>
                </c:pt>
                <c:pt idx="6">
                  <c:v>0.12</c:v>
                </c:pt>
                <c:pt idx="7">
                  <c:v>0</c:v>
                </c:pt>
                <c:pt idx="8">
                  <c:v>0.16</c:v>
                </c:pt>
                <c:pt idx="9">
                  <c:v>0</c:v>
                </c:pt>
                <c:pt idx="10">
                  <c:v>1.53</c:v>
                </c:pt>
              </c:numCache>
            </c:numRef>
          </c:val>
          <c:extLst>
            <c:ext xmlns:c16="http://schemas.microsoft.com/office/drawing/2014/chart" uri="{C3380CC4-5D6E-409C-BE32-E72D297353CC}">
              <c16:uniqueId val="{00000001-CBD2-44DD-8EF2-8C7E2E96EBBD}"/>
            </c:ext>
          </c:extLst>
        </c:ser>
        <c:dLbls>
          <c:showLegendKey val="0"/>
          <c:showVal val="0"/>
          <c:showCatName val="0"/>
          <c:showSerName val="0"/>
          <c:showPercent val="0"/>
          <c:showBubbleSize val="0"/>
        </c:dLbls>
        <c:gapWidth val="100"/>
        <c:overlap val="-24"/>
        <c:axId val="631637280"/>
        <c:axId val="631630392"/>
      </c:barChart>
      <c:catAx>
        <c:axId val="63163728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31630392"/>
        <c:crosses val="autoZero"/>
        <c:auto val="1"/>
        <c:lblAlgn val="ctr"/>
        <c:lblOffset val="100"/>
        <c:noMultiLvlLbl val="0"/>
      </c:catAx>
      <c:valAx>
        <c:axId val="6316303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US"/>
                  <a:t>True Positive Rate</a:t>
                </a:r>
              </a:p>
            </c:rich>
          </c:tx>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316372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dirty="0"/>
              <a:t>TPR of </a:t>
            </a:r>
            <a:r>
              <a:rPr lang="en-US" dirty="0" smtClean="0"/>
              <a:t>Packet-based </a:t>
            </a:r>
            <a:r>
              <a:rPr lang="en-US" dirty="0"/>
              <a:t>NIDS at FPR=0.01</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Kitsune-AE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Sheet1!$B$2:$B$12</c:f>
              <c:numCache>
                <c:formatCode>General</c:formatCode>
                <c:ptCount val="11"/>
                <c:pt idx="0">
                  <c:v>0</c:v>
                </c:pt>
                <c:pt idx="1">
                  <c:v>0</c:v>
                </c:pt>
                <c:pt idx="2">
                  <c:v>0</c:v>
                </c:pt>
                <c:pt idx="3">
                  <c:v>0</c:v>
                </c:pt>
                <c:pt idx="4">
                  <c:v>62.8</c:v>
                </c:pt>
                <c:pt idx="5">
                  <c:v>0.05</c:v>
                </c:pt>
                <c:pt idx="6">
                  <c:v>0</c:v>
                </c:pt>
                <c:pt idx="7">
                  <c:v>0</c:v>
                </c:pt>
                <c:pt idx="8">
                  <c:v>0</c:v>
                </c:pt>
                <c:pt idx="9">
                  <c:v>0</c:v>
                </c:pt>
                <c:pt idx="10">
                  <c:v>0.01</c:v>
                </c:pt>
              </c:numCache>
            </c:numRef>
          </c:val>
          <c:extLst>
            <c:ext xmlns:c16="http://schemas.microsoft.com/office/drawing/2014/chart" uri="{C3380CC4-5D6E-409C-BE32-E72D297353CC}">
              <c16:uniqueId val="{00000000-44C8-424E-A51D-DA4F278B56C3}"/>
            </c:ext>
          </c:extLst>
        </c:ser>
        <c:ser>
          <c:idx val="2"/>
          <c:order val="1"/>
          <c:tx>
            <c:strRef>
              <c:f>Sheet1!$D$1</c:f>
              <c:strCache>
                <c:ptCount val="1"/>
                <c:pt idx="0">
                  <c:v>RePO+</c:v>
                </c:pt>
              </c:strCache>
            </c:strRef>
          </c:tx>
          <c:spPr>
            <a:solidFill>
              <a:schemeClr val="accent4"/>
            </a:soli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Sheet1!$D$2:$D$12</c:f>
              <c:numCache>
                <c:formatCode>General</c:formatCode>
                <c:ptCount val="11"/>
                <c:pt idx="0">
                  <c:v>18.96</c:v>
                </c:pt>
                <c:pt idx="1">
                  <c:v>0.05</c:v>
                </c:pt>
                <c:pt idx="2">
                  <c:v>49.16</c:v>
                </c:pt>
                <c:pt idx="3">
                  <c:v>72.760000000000005</c:v>
                </c:pt>
                <c:pt idx="4">
                  <c:v>26.63</c:v>
                </c:pt>
                <c:pt idx="5">
                  <c:v>10.43</c:v>
                </c:pt>
                <c:pt idx="6">
                  <c:v>0.02</c:v>
                </c:pt>
                <c:pt idx="7">
                  <c:v>79.91</c:v>
                </c:pt>
                <c:pt idx="8">
                  <c:v>0</c:v>
                </c:pt>
                <c:pt idx="9">
                  <c:v>99.33</c:v>
                </c:pt>
                <c:pt idx="10">
                  <c:v>25.24</c:v>
                </c:pt>
              </c:numCache>
            </c:numRef>
          </c:val>
          <c:extLst>
            <c:ext xmlns:c16="http://schemas.microsoft.com/office/drawing/2014/chart" uri="{C3380CC4-5D6E-409C-BE32-E72D297353CC}">
              <c16:uniqueId val="{00000002-44C8-424E-A51D-DA4F278B56C3}"/>
            </c:ext>
          </c:extLst>
        </c:ser>
        <c:dLbls>
          <c:showLegendKey val="0"/>
          <c:showVal val="0"/>
          <c:showCatName val="0"/>
          <c:showSerName val="0"/>
          <c:showPercent val="0"/>
          <c:showBubbleSize val="0"/>
        </c:dLbls>
        <c:gapWidth val="250"/>
        <c:overlap val="-50"/>
        <c:axId val="631637280"/>
        <c:axId val="631630392"/>
      </c:barChart>
      <c:catAx>
        <c:axId val="631637280"/>
        <c:scaling>
          <c:orientation val="minMax"/>
        </c:scaling>
        <c:delete val="0"/>
        <c:axPos val="b"/>
        <c:numFmt formatCode="General" sourceLinked="1"/>
        <c:majorTickMark val="out"/>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31630392"/>
        <c:crosses val="autoZero"/>
        <c:auto val="1"/>
        <c:lblAlgn val="ctr"/>
        <c:lblOffset val="100"/>
        <c:noMultiLvlLbl val="0"/>
      </c:catAx>
      <c:valAx>
        <c:axId val="631630392"/>
        <c:scaling>
          <c:orientation val="minMax"/>
          <c:max val="1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US"/>
                  <a:t>True Positive Rate</a:t>
                </a:r>
              </a:p>
            </c:rich>
          </c:tx>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316372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dirty="0"/>
              <a:t>TPR of </a:t>
            </a:r>
            <a:r>
              <a:rPr lang="en-US" dirty="0" smtClean="0"/>
              <a:t>Packet-based </a:t>
            </a:r>
            <a:r>
              <a:rPr lang="en-US" dirty="0"/>
              <a:t>NIDS at </a:t>
            </a:r>
            <a:r>
              <a:rPr lang="en-US" dirty="0" smtClean="0"/>
              <a:t>FPR=0.1</a:t>
            </a:r>
            <a:endParaRPr lang="en-US" dirty="0"/>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Kitsune Normal</c:v>
                </c:pt>
              </c:strCache>
            </c:strRef>
          </c:tx>
          <c:spPr>
            <a:solidFill>
              <a:schemeClr val="tx2">
                <a:lumMod val="20000"/>
                <a:lumOff val="80000"/>
              </a:schemeClr>
            </a:soli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Sheet1!$B$2:$B$12</c:f>
              <c:numCache>
                <c:formatCode>General</c:formatCode>
                <c:ptCount val="11"/>
                <c:pt idx="0">
                  <c:v>0</c:v>
                </c:pt>
                <c:pt idx="1">
                  <c:v>0</c:v>
                </c:pt>
                <c:pt idx="2">
                  <c:v>0.01</c:v>
                </c:pt>
                <c:pt idx="3">
                  <c:v>0.84</c:v>
                </c:pt>
                <c:pt idx="4">
                  <c:v>99.22</c:v>
                </c:pt>
                <c:pt idx="5">
                  <c:v>98.27</c:v>
                </c:pt>
                <c:pt idx="6">
                  <c:v>86.98</c:v>
                </c:pt>
                <c:pt idx="7">
                  <c:v>38.79</c:v>
                </c:pt>
                <c:pt idx="8">
                  <c:v>41.25</c:v>
                </c:pt>
                <c:pt idx="9">
                  <c:v>20.92</c:v>
                </c:pt>
                <c:pt idx="10">
                  <c:v>90.71</c:v>
                </c:pt>
              </c:numCache>
            </c:numRef>
          </c:val>
          <c:extLst>
            <c:ext xmlns:c16="http://schemas.microsoft.com/office/drawing/2014/chart" uri="{C3380CC4-5D6E-409C-BE32-E72D297353CC}">
              <c16:uniqueId val="{00000000-0D01-4648-94F1-ACDE5C0EB2CF}"/>
            </c:ext>
          </c:extLst>
        </c:ser>
        <c:ser>
          <c:idx val="2"/>
          <c:order val="2"/>
          <c:tx>
            <c:strRef>
              <c:f>Sheet1!$D$1</c:f>
              <c:strCache>
                <c:ptCount val="1"/>
                <c:pt idx="0">
                  <c:v>RePO+ Normal</c:v>
                </c:pt>
              </c:strCache>
            </c:strRef>
          </c:tx>
          <c:spPr>
            <a:solidFill>
              <a:schemeClr val="accent4">
                <a:lumMod val="20000"/>
                <a:lumOff val="80000"/>
              </a:schemeClr>
            </a:soli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Sheet1!$D$2:$D$12</c:f>
              <c:numCache>
                <c:formatCode>General</c:formatCode>
                <c:ptCount val="11"/>
                <c:pt idx="0">
                  <c:v>0</c:v>
                </c:pt>
                <c:pt idx="1">
                  <c:v>0</c:v>
                </c:pt>
                <c:pt idx="2">
                  <c:v>0</c:v>
                </c:pt>
                <c:pt idx="3">
                  <c:v>0</c:v>
                </c:pt>
                <c:pt idx="4">
                  <c:v>0</c:v>
                </c:pt>
                <c:pt idx="5">
                  <c:v>0</c:v>
                </c:pt>
                <c:pt idx="6">
                  <c:v>0</c:v>
                </c:pt>
                <c:pt idx="7">
                  <c:v>0</c:v>
                </c:pt>
                <c:pt idx="8">
                  <c:v>0</c:v>
                </c:pt>
                <c:pt idx="9">
                  <c:v>0</c:v>
                </c:pt>
                <c:pt idx="10">
                  <c:v>0</c:v>
                </c:pt>
              </c:numCache>
            </c:numRef>
          </c:val>
          <c:extLst>
            <c:ext xmlns:c16="http://schemas.microsoft.com/office/drawing/2014/chart" uri="{C3380CC4-5D6E-409C-BE32-E72D297353CC}">
              <c16:uniqueId val="{00000002-0D01-4648-94F1-ACDE5C0EB2CF}"/>
            </c:ext>
          </c:extLst>
        </c:ser>
        <c:dLbls>
          <c:showLegendKey val="0"/>
          <c:showVal val="0"/>
          <c:showCatName val="0"/>
          <c:showSerName val="0"/>
          <c:showPercent val="0"/>
          <c:showBubbleSize val="0"/>
        </c:dLbls>
        <c:gapWidth val="229"/>
        <c:overlap val="-70"/>
        <c:axId val="631637280"/>
        <c:axId val="631630392"/>
      </c:barChart>
      <c:barChart>
        <c:barDir val="col"/>
        <c:grouping val="clustered"/>
        <c:varyColors val="0"/>
        <c:ser>
          <c:idx val="1"/>
          <c:order val="1"/>
          <c:tx>
            <c:strRef>
              <c:f>Sheet1!$C$1</c:f>
              <c:strCache>
                <c:ptCount val="1"/>
                <c:pt idx="0">
                  <c:v>Kitsune Adv.</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Sheet1!$C$2:$C$12</c:f>
              <c:numCache>
                <c:formatCode>General</c:formatCode>
                <c:ptCount val="11"/>
                <c:pt idx="0">
                  <c:v>0</c:v>
                </c:pt>
                <c:pt idx="1">
                  <c:v>0</c:v>
                </c:pt>
                <c:pt idx="2">
                  <c:v>0</c:v>
                </c:pt>
                <c:pt idx="3">
                  <c:v>0.8</c:v>
                </c:pt>
                <c:pt idx="4">
                  <c:v>58.13</c:v>
                </c:pt>
                <c:pt idx="5">
                  <c:v>42.26</c:v>
                </c:pt>
                <c:pt idx="6">
                  <c:v>16.82</c:v>
                </c:pt>
                <c:pt idx="7">
                  <c:v>0.09</c:v>
                </c:pt>
                <c:pt idx="8">
                  <c:v>13.12</c:v>
                </c:pt>
                <c:pt idx="9">
                  <c:v>0.1</c:v>
                </c:pt>
                <c:pt idx="10">
                  <c:v>51.54</c:v>
                </c:pt>
              </c:numCache>
            </c:numRef>
          </c:val>
          <c:extLst>
            <c:ext xmlns:c16="http://schemas.microsoft.com/office/drawing/2014/chart" uri="{C3380CC4-5D6E-409C-BE32-E72D297353CC}">
              <c16:uniqueId val="{00000001-0D01-4648-94F1-ACDE5C0EB2CF}"/>
            </c:ext>
          </c:extLst>
        </c:ser>
        <c:ser>
          <c:idx val="3"/>
          <c:order val="3"/>
          <c:tx>
            <c:strRef>
              <c:f>Sheet1!$E$1</c:f>
              <c:strCache>
                <c:ptCount val="1"/>
                <c:pt idx="0">
                  <c:v>RePO+ Adv.</c:v>
                </c:pt>
              </c:strCache>
            </c:strRef>
          </c:tx>
          <c:spPr>
            <a:solidFill>
              <a:schemeClr val="accent4"/>
            </a:soli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Sheet1!$E$2:$E$12</c:f>
              <c:numCache>
                <c:formatCode>General</c:formatCode>
                <c:ptCount val="11"/>
                <c:pt idx="0">
                  <c:v>0</c:v>
                </c:pt>
                <c:pt idx="1">
                  <c:v>0</c:v>
                </c:pt>
                <c:pt idx="2">
                  <c:v>0</c:v>
                </c:pt>
                <c:pt idx="3">
                  <c:v>0</c:v>
                </c:pt>
                <c:pt idx="4">
                  <c:v>0</c:v>
                </c:pt>
                <c:pt idx="5">
                  <c:v>0</c:v>
                </c:pt>
                <c:pt idx="6">
                  <c:v>0</c:v>
                </c:pt>
                <c:pt idx="7">
                  <c:v>0</c:v>
                </c:pt>
                <c:pt idx="8">
                  <c:v>0</c:v>
                </c:pt>
                <c:pt idx="9">
                  <c:v>0</c:v>
                </c:pt>
                <c:pt idx="10">
                  <c:v>0</c:v>
                </c:pt>
              </c:numCache>
            </c:numRef>
          </c:val>
          <c:extLst>
            <c:ext xmlns:c16="http://schemas.microsoft.com/office/drawing/2014/chart" uri="{C3380CC4-5D6E-409C-BE32-E72D297353CC}">
              <c16:uniqueId val="{00000003-0D01-4648-94F1-ACDE5C0EB2CF}"/>
            </c:ext>
          </c:extLst>
        </c:ser>
        <c:dLbls>
          <c:showLegendKey val="0"/>
          <c:showVal val="0"/>
          <c:showCatName val="0"/>
          <c:showSerName val="0"/>
          <c:showPercent val="0"/>
          <c:showBubbleSize val="0"/>
        </c:dLbls>
        <c:gapWidth val="250"/>
        <c:overlap val="-75"/>
        <c:axId val="507902600"/>
        <c:axId val="507912112"/>
      </c:barChart>
      <c:catAx>
        <c:axId val="631637280"/>
        <c:scaling>
          <c:orientation val="minMax"/>
        </c:scaling>
        <c:delete val="0"/>
        <c:axPos val="b"/>
        <c:numFmt formatCode="General" sourceLinked="1"/>
        <c:majorTickMark val="out"/>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31630392"/>
        <c:crosses val="autoZero"/>
        <c:auto val="1"/>
        <c:lblAlgn val="ctr"/>
        <c:lblOffset val="100"/>
        <c:noMultiLvlLbl val="0"/>
      </c:catAx>
      <c:valAx>
        <c:axId val="631630392"/>
        <c:scaling>
          <c:orientation val="minMax"/>
          <c:max val="1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US"/>
                  <a:t>True Positive Rate</a:t>
                </a:r>
              </a:p>
            </c:rich>
          </c:tx>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31637280"/>
        <c:crosses val="autoZero"/>
        <c:crossBetween val="between"/>
      </c:valAx>
      <c:valAx>
        <c:axId val="507912112"/>
        <c:scaling>
          <c:orientation val="minMax"/>
          <c:max val="100"/>
        </c:scaling>
        <c:delete val="1"/>
        <c:axPos val="r"/>
        <c:numFmt formatCode="General" sourceLinked="1"/>
        <c:majorTickMark val="out"/>
        <c:minorTickMark val="none"/>
        <c:tickLblPos val="nextTo"/>
        <c:crossAx val="507902600"/>
        <c:crosses val="max"/>
        <c:crossBetween val="between"/>
      </c:valAx>
      <c:catAx>
        <c:axId val="507902600"/>
        <c:scaling>
          <c:orientation val="minMax"/>
        </c:scaling>
        <c:delete val="1"/>
        <c:axPos val="b"/>
        <c:numFmt formatCode="General" sourceLinked="1"/>
        <c:majorTickMark val="out"/>
        <c:minorTickMark val="none"/>
        <c:tickLblPos val="nextTo"/>
        <c:crossAx val="507912112"/>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dirty="0"/>
              <a:t>TPR of </a:t>
            </a:r>
            <a:r>
              <a:rPr lang="en-US" dirty="0" smtClean="0"/>
              <a:t>Packet-based </a:t>
            </a:r>
            <a:r>
              <a:rPr lang="en-US" dirty="0"/>
              <a:t>NIDS at </a:t>
            </a:r>
            <a:r>
              <a:rPr lang="en-US" dirty="0" smtClean="0"/>
              <a:t>FPR=0.1</a:t>
            </a:r>
            <a:endParaRPr lang="en-US" dirty="0"/>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Kitsune Normal</c:v>
                </c:pt>
              </c:strCache>
            </c:strRef>
          </c:tx>
          <c:spPr>
            <a:solidFill>
              <a:schemeClr val="tx2">
                <a:lumMod val="20000"/>
                <a:lumOff val="80000"/>
              </a:schemeClr>
            </a:soli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Sheet1!$B$2:$B$12</c:f>
              <c:numCache>
                <c:formatCode>General</c:formatCode>
                <c:ptCount val="11"/>
                <c:pt idx="0">
                  <c:v>0</c:v>
                </c:pt>
                <c:pt idx="1">
                  <c:v>0</c:v>
                </c:pt>
                <c:pt idx="2">
                  <c:v>0.01</c:v>
                </c:pt>
                <c:pt idx="3">
                  <c:v>0.84</c:v>
                </c:pt>
                <c:pt idx="4">
                  <c:v>99.22</c:v>
                </c:pt>
                <c:pt idx="5">
                  <c:v>98.27</c:v>
                </c:pt>
                <c:pt idx="6">
                  <c:v>86.98</c:v>
                </c:pt>
                <c:pt idx="7">
                  <c:v>38.79</c:v>
                </c:pt>
                <c:pt idx="8">
                  <c:v>41.25</c:v>
                </c:pt>
                <c:pt idx="9">
                  <c:v>20.92</c:v>
                </c:pt>
                <c:pt idx="10">
                  <c:v>90.71</c:v>
                </c:pt>
              </c:numCache>
            </c:numRef>
          </c:val>
          <c:extLst>
            <c:ext xmlns:c16="http://schemas.microsoft.com/office/drawing/2014/chart" uri="{C3380CC4-5D6E-409C-BE32-E72D297353CC}">
              <c16:uniqueId val="{00000000-0D01-4648-94F1-ACDE5C0EB2CF}"/>
            </c:ext>
          </c:extLst>
        </c:ser>
        <c:ser>
          <c:idx val="2"/>
          <c:order val="2"/>
          <c:tx>
            <c:strRef>
              <c:f>Sheet1!$D$1</c:f>
              <c:strCache>
                <c:ptCount val="1"/>
                <c:pt idx="0">
                  <c:v>RePO+ Normal</c:v>
                </c:pt>
              </c:strCache>
            </c:strRef>
          </c:tx>
          <c:spPr>
            <a:solidFill>
              <a:schemeClr val="accent4">
                <a:lumMod val="20000"/>
                <a:lumOff val="80000"/>
              </a:schemeClr>
            </a:soli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Sheet1!$D$2:$D$12</c:f>
              <c:numCache>
                <c:formatCode>General</c:formatCode>
                <c:ptCount val="11"/>
                <c:pt idx="0">
                  <c:v>75.64</c:v>
                </c:pt>
                <c:pt idx="1">
                  <c:v>19.87</c:v>
                </c:pt>
                <c:pt idx="2">
                  <c:v>88.5</c:v>
                </c:pt>
                <c:pt idx="3">
                  <c:v>91.61</c:v>
                </c:pt>
                <c:pt idx="4">
                  <c:v>98.57</c:v>
                </c:pt>
                <c:pt idx="5">
                  <c:v>58.86</c:v>
                </c:pt>
                <c:pt idx="6">
                  <c:v>2.61</c:v>
                </c:pt>
                <c:pt idx="7">
                  <c:v>41.18</c:v>
                </c:pt>
                <c:pt idx="8">
                  <c:v>65.94</c:v>
                </c:pt>
                <c:pt idx="9">
                  <c:v>99.19</c:v>
                </c:pt>
                <c:pt idx="10">
                  <c:v>66.72</c:v>
                </c:pt>
              </c:numCache>
            </c:numRef>
          </c:val>
          <c:extLst>
            <c:ext xmlns:c16="http://schemas.microsoft.com/office/drawing/2014/chart" uri="{C3380CC4-5D6E-409C-BE32-E72D297353CC}">
              <c16:uniqueId val="{00000002-0D01-4648-94F1-ACDE5C0EB2CF}"/>
            </c:ext>
          </c:extLst>
        </c:ser>
        <c:dLbls>
          <c:showLegendKey val="0"/>
          <c:showVal val="0"/>
          <c:showCatName val="0"/>
          <c:showSerName val="0"/>
          <c:showPercent val="0"/>
          <c:showBubbleSize val="0"/>
        </c:dLbls>
        <c:gapWidth val="229"/>
        <c:overlap val="-70"/>
        <c:axId val="631637280"/>
        <c:axId val="631630392"/>
      </c:barChart>
      <c:barChart>
        <c:barDir val="col"/>
        <c:grouping val="clustered"/>
        <c:varyColors val="0"/>
        <c:ser>
          <c:idx val="1"/>
          <c:order val="1"/>
          <c:tx>
            <c:strRef>
              <c:f>Sheet1!$C$1</c:f>
              <c:strCache>
                <c:ptCount val="1"/>
                <c:pt idx="0">
                  <c:v>Kitsune Adv.</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Sheet1!$C$2:$C$12</c:f>
              <c:numCache>
                <c:formatCode>General</c:formatCode>
                <c:ptCount val="11"/>
                <c:pt idx="0">
                  <c:v>0</c:v>
                </c:pt>
                <c:pt idx="1">
                  <c:v>0</c:v>
                </c:pt>
                <c:pt idx="2">
                  <c:v>0</c:v>
                </c:pt>
                <c:pt idx="3">
                  <c:v>0.8</c:v>
                </c:pt>
                <c:pt idx="4">
                  <c:v>58.13</c:v>
                </c:pt>
                <c:pt idx="5">
                  <c:v>42.26</c:v>
                </c:pt>
                <c:pt idx="6">
                  <c:v>16.82</c:v>
                </c:pt>
                <c:pt idx="7">
                  <c:v>0.09</c:v>
                </c:pt>
                <c:pt idx="8">
                  <c:v>13.12</c:v>
                </c:pt>
                <c:pt idx="9">
                  <c:v>0.1</c:v>
                </c:pt>
                <c:pt idx="10">
                  <c:v>51.54</c:v>
                </c:pt>
              </c:numCache>
            </c:numRef>
          </c:val>
          <c:extLst>
            <c:ext xmlns:c16="http://schemas.microsoft.com/office/drawing/2014/chart" uri="{C3380CC4-5D6E-409C-BE32-E72D297353CC}">
              <c16:uniqueId val="{00000001-0D01-4648-94F1-ACDE5C0EB2CF}"/>
            </c:ext>
          </c:extLst>
        </c:ser>
        <c:ser>
          <c:idx val="3"/>
          <c:order val="3"/>
          <c:tx>
            <c:strRef>
              <c:f>Sheet1!$E$1</c:f>
              <c:strCache>
                <c:ptCount val="1"/>
                <c:pt idx="0">
                  <c:v>RePO+ Adv.</c:v>
                </c:pt>
              </c:strCache>
            </c:strRef>
          </c:tx>
          <c:spPr>
            <a:solidFill>
              <a:schemeClr val="accent4"/>
            </a:solidFill>
            <a:ln>
              <a:noFill/>
            </a:ln>
            <a:effectLst>
              <a:outerShdw blurRad="57150" dist="19050" dir="5400000" algn="ctr" rotWithShape="0">
                <a:srgbClr val="000000">
                  <a:alpha val="63000"/>
                </a:srgbClr>
              </a:outerShdw>
            </a:effectLst>
          </c:spPr>
          <c:invertIfNegative val="0"/>
          <c:cat>
            <c:strRef>
              <c:f>Sheet1!$A$2:$A$12</c:f>
              <c:strCache>
                <c:ptCount val="11"/>
                <c:pt idx="0">
                  <c:v>FTP-Patator</c:v>
                </c:pt>
                <c:pt idx="1">
                  <c:v>SSH-Patator</c:v>
                </c:pt>
                <c:pt idx="2">
                  <c:v>Slowloris</c:v>
                </c:pt>
                <c:pt idx="3">
                  <c:v>Slowhttptest</c:v>
                </c:pt>
                <c:pt idx="4">
                  <c:v>Hulk</c:v>
                </c:pt>
                <c:pt idx="5">
                  <c:v>GoldenEye</c:v>
                </c:pt>
                <c:pt idx="6">
                  <c:v>Heartbleed</c:v>
                </c:pt>
                <c:pt idx="7">
                  <c:v>Infiltration</c:v>
                </c:pt>
                <c:pt idx="8">
                  <c:v>Botnet</c:v>
                </c:pt>
                <c:pt idx="9">
                  <c:v>Port Scan</c:v>
                </c:pt>
                <c:pt idx="10">
                  <c:v>DDoS</c:v>
                </c:pt>
              </c:strCache>
            </c:strRef>
          </c:cat>
          <c:val>
            <c:numRef>
              <c:f>Sheet1!$E$2:$E$12</c:f>
              <c:numCache>
                <c:formatCode>General</c:formatCode>
                <c:ptCount val="11"/>
                <c:pt idx="0">
                  <c:v>72.39</c:v>
                </c:pt>
                <c:pt idx="1">
                  <c:v>15.12</c:v>
                </c:pt>
                <c:pt idx="2">
                  <c:v>87.3</c:v>
                </c:pt>
                <c:pt idx="3">
                  <c:v>91.12</c:v>
                </c:pt>
                <c:pt idx="4">
                  <c:v>97.5</c:v>
                </c:pt>
                <c:pt idx="5">
                  <c:v>54.57</c:v>
                </c:pt>
                <c:pt idx="6">
                  <c:v>0.02</c:v>
                </c:pt>
                <c:pt idx="7">
                  <c:v>40.69</c:v>
                </c:pt>
                <c:pt idx="8">
                  <c:v>64.989999999999995</c:v>
                </c:pt>
                <c:pt idx="9">
                  <c:v>98.85</c:v>
                </c:pt>
                <c:pt idx="10">
                  <c:v>60.18</c:v>
                </c:pt>
              </c:numCache>
            </c:numRef>
          </c:val>
          <c:extLst>
            <c:ext xmlns:c16="http://schemas.microsoft.com/office/drawing/2014/chart" uri="{C3380CC4-5D6E-409C-BE32-E72D297353CC}">
              <c16:uniqueId val="{00000003-0D01-4648-94F1-ACDE5C0EB2CF}"/>
            </c:ext>
          </c:extLst>
        </c:ser>
        <c:dLbls>
          <c:showLegendKey val="0"/>
          <c:showVal val="0"/>
          <c:showCatName val="0"/>
          <c:showSerName val="0"/>
          <c:showPercent val="0"/>
          <c:showBubbleSize val="0"/>
        </c:dLbls>
        <c:gapWidth val="250"/>
        <c:overlap val="-75"/>
        <c:axId val="507902600"/>
        <c:axId val="507912112"/>
      </c:barChart>
      <c:catAx>
        <c:axId val="631637280"/>
        <c:scaling>
          <c:orientation val="minMax"/>
        </c:scaling>
        <c:delete val="0"/>
        <c:axPos val="b"/>
        <c:numFmt formatCode="General" sourceLinked="1"/>
        <c:majorTickMark val="out"/>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31630392"/>
        <c:crosses val="autoZero"/>
        <c:auto val="1"/>
        <c:lblAlgn val="ctr"/>
        <c:lblOffset val="100"/>
        <c:noMultiLvlLbl val="0"/>
      </c:catAx>
      <c:valAx>
        <c:axId val="631630392"/>
        <c:scaling>
          <c:orientation val="minMax"/>
          <c:max val="10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US"/>
                  <a:t>True Positive Rate</a:t>
                </a:r>
              </a:p>
            </c:rich>
          </c:tx>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31637280"/>
        <c:crosses val="autoZero"/>
        <c:crossBetween val="between"/>
      </c:valAx>
      <c:valAx>
        <c:axId val="507912112"/>
        <c:scaling>
          <c:orientation val="minMax"/>
          <c:max val="100"/>
        </c:scaling>
        <c:delete val="1"/>
        <c:axPos val="r"/>
        <c:numFmt formatCode="General" sourceLinked="1"/>
        <c:majorTickMark val="out"/>
        <c:minorTickMark val="none"/>
        <c:tickLblPos val="nextTo"/>
        <c:crossAx val="507902600"/>
        <c:crosses val="max"/>
        <c:crossBetween val="between"/>
      </c:valAx>
      <c:catAx>
        <c:axId val="507902600"/>
        <c:scaling>
          <c:orientation val="minMax"/>
        </c:scaling>
        <c:delete val="1"/>
        <c:axPos val="b"/>
        <c:numFmt formatCode="General" sourceLinked="1"/>
        <c:majorTickMark val="out"/>
        <c:minorTickMark val="none"/>
        <c:tickLblPos val="nextTo"/>
        <c:crossAx val="507912112"/>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1800" b="1" i="0" baseline="0" dirty="0" smtClean="0">
                <a:effectLst/>
              </a:rPr>
              <a:t>Average TPR of Flow-based NIDS at FPR=0.01 in a Normal Setting</a:t>
            </a:r>
            <a:endParaRPr lang="en-US" dirty="0">
              <a:effectLst/>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Anomaly Detector</c:v>
                </c:pt>
              </c:strCache>
            </c:strRef>
          </c:tx>
          <c:spPr>
            <a:solidFill>
              <a:schemeClr val="accent1"/>
            </a:solidFill>
            <a:ln>
              <a:noFill/>
            </a:ln>
            <a:effectLst/>
          </c:spPr>
          <c:invertIfNegative val="0"/>
          <c:dPt>
            <c:idx val="1"/>
            <c:invertIfNegative val="0"/>
            <c:bubble3D val="0"/>
            <c:spPr>
              <a:solidFill>
                <a:srgbClr val="FFC000"/>
              </a:solidFill>
              <a:ln>
                <a:noFill/>
              </a:ln>
              <a:effectLst/>
            </c:spPr>
            <c:extLst>
              <c:ext xmlns:c16="http://schemas.microsoft.com/office/drawing/2014/chart" uri="{C3380CC4-5D6E-409C-BE32-E72D297353CC}">
                <c16:uniqueId val="{00000003-5C4A-4004-B1B9-37AFFC6D7DD9}"/>
              </c:ext>
            </c:extLst>
          </c:dPt>
          <c:dPt>
            <c:idx val="2"/>
            <c:invertIfNegative val="0"/>
            <c:bubble3D val="0"/>
            <c:spPr>
              <a:solidFill>
                <a:schemeClr val="accent4"/>
              </a:solidFill>
              <a:ln>
                <a:noFill/>
              </a:ln>
              <a:effectLst/>
            </c:spPr>
            <c:extLst>
              <c:ext xmlns:c16="http://schemas.microsoft.com/office/drawing/2014/chart" uri="{C3380CC4-5D6E-409C-BE32-E72D297353CC}">
                <c16:uniqueId val="{00000002-5C4A-4004-B1B9-37AFFC6D7DD9}"/>
              </c:ext>
            </c:extLst>
          </c:dPt>
          <c:dLbls>
            <c:delete val="1"/>
          </c:dLbls>
          <c:cat>
            <c:strRef>
              <c:f>Sheet1!$A$2:$A$4</c:f>
              <c:strCache>
                <c:ptCount val="3"/>
                <c:pt idx="0">
                  <c:v>DAGMM</c:v>
                </c:pt>
                <c:pt idx="1">
                  <c:v>BiGAN-based</c:v>
                </c:pt>
                <c:pt idx="2">
                  <c:v>RePO+</c:v>
                </c:pt>
              </c:strCache>
            </c:strRef>
          </c:cat>
          <c:val>
            <c:numRef>
              <c:f>Sheet1!$B$2:$B$4</c:f>
              <c:numCache>
                <c:formatCode>General</c:formatCode>
                <c:ptCount val="3"/>
                <c:pt idx="0">
                  <c:v>4.91</c:v>
                </c:pt>
                <c:pt idx="1">
                  <c:v>15.05</c:v>
                </c:pt>
                <c:pt idx="2">
                  <c:v>25.49</c:v>
                </c:pt>
              </c:numCache>
            </c:numRef>
          </c:val>
          <c:extLst>
            <c:ext xmlns:c16="http://schemas.microsoft.com/office/drawing/2014/chart" uri="{C3380CC4-5D6E-409C-BE32-E72D297353CC}">
              <c16:uniqueId val="{00000000-5C4A-4004-B1B9-37AFFC6D7DD9}"/>
            </c:ext>
          </c:extLst>
        </c:ser>
        <c:dLbls>
          <c:dLblPos val="outEnd"/>
          <c:showLegendKey val="0"/>
          <c:showVal val="1"/>
          <c:showCatName val="0"/>
          <c:showSerName val="0"/>
          <c:showPercent val="0"/>
          <c:showBubbleSize val="0"/>
        </c:dLbls>
        <c:gapWidth val="219"/>
        <c:overlap val="-27"/>
        <c:axId val="664400608"/>
        <c:axId val="664399952"/>
      </c:barChart>
      <c:catAx>
        <c:axId val="664400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64399952"/>
        <c:crosses val="autoZero"/>
        <c:auto val="1"/>
        <c:lblAlgn val="ctr"/>
        <c:lblOffset val="100"/>
        <c:noMultiLvlLbl val="0"/>
      </c:catAx>
      <c:valAx>
        <c:axId val="66439995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smtClean="0"/>
                  <a:t>TPR</a:t>
                </a:r>
                <a:endParaRPr lang="en-US" dirty="0"/>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644006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sz="1800" b="1" i="0" baseline="0" dirty="0" smtClean="0">
                <a:effectLst/>
              </a:rPr>
              <a:t>Average TPR of Flow-based NIDS at FPR=0.1 in an Adversarial Setting</a:t>
            </a:r>
            <a:endParaRPr lang="en-US" dirty="0">
              <a:effectLst/>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Normal setting</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1EF4-4996-A601-13C46A621865}"/>
              </c:ext>
            </c:extLst>
          </c:dPt>
          <c:dPt>
            <c:idx val="1"/>
            <c:invertIfNegative val="0"/>
            <c:bubble3D val="0"/>
            <c:spPr>
              <a:solidFill>
                <a:srgbClr val="FFC000"/>
              </a:solidFill>
              <a:ln>
                <a:noFill/>
              </a:ln>
              <a:effectLst/>
            </c:spPr>
            <c:extLst>
              <c:ext xmlns:c16="http://schemas.microsoft.com/office/drawing/2014/chart" uri="{C3380CC4-5D6E-409C-BE32-E72D297353CC}">
                <c16:uniqueId val="{00000003-5C4A-4004-B1B9-37AFFC6D7DD9}"/>
              </c:ext>
            </c:extLst>
          </c:dPt>
          <c:dPt>
            <c:idx val="2"/>
            <c:invertIfNegative val="0"/>
            <c:bubble3D val="0"/>
            <c:spPr>
              <a:solidFill>
                <a:schemeClr val="accent4"/>
              </a:solidFill>
              <a:ln>
                <a:noFill/>
              </a:ln>
              <a:effectLst/>
            </c:spPr>
            <c:extLst>
              <c:ext xmlns:c16="http://schemas.microsoft.com/office/drawing/2014/chart" uri="{C3380CC4-5D6E-409C-BE32-E72D297353CC}">
                <c16:uniqueId val="{00000002-5C4A-4004-B1B9-37AFFC6D7DD9}"/>
              </c:ext>
            </c:extLst>
          </c:dPt>
          <c:dLbls>
            <c:delete val="1"/>
          </c:dLbls>
          <c:cat>
            <c:strRef>
              <c:f>Sheet1!$A$2:$A$4</c:f>
              <c:strCache>
                <c:ptCount val="3"/>
                <c:pt idx="0">
                  <c:v>DAGMM</c:v>
                </c:pt>
                <c:pt idx="1">
                  <c:v>BiGAN-based</c:v>
                </c:pt>
                <c:pt idx="2">
                  <c:v>RePO+</c:v>
                </c:pt>
              </c:strCache>
            </c:strRef>
          </c:cat>
          <c:val>
            <c:numRef>
              <c:f>Sheet1!$B$2:$B$4</c:f>
              <c:numCache>
                <c:formatCode>General</c:formatCode>
                <c:ptCount val="3"/>
                <c:pt idx="0">
                  <c:v>35.19</c:v>
                </c:pt>
                <c:pt idx="1">
                  <c:v>35.74</c:v>
                </c:pt>
                <c:pt idx="2">
                  <c:v>47.02</c:v>
                </c:pt>
              </c:numCache>
            </c:numRef>
          </c:val>
          <c:extLst>
            <c:ext xmlns:c16="http://schemas.microsoft.com/office/drawing/2014/chart" uri="{C3380CC4-5D6E-409C-BE32-E72D297353CC}">
              <c16:uniqueId val="{00000000-5C4A-4004-B1B9-37AFFC6D7DD9}"/>
            </c:ext>
          </c:extLst>
        </c:ser>
        <c:dLbls>
          <c:dLblPos val="outEnd"/>
          <c:showLegendKey val="0"/>
          <c:showVal val="1"/>
          <c:showCatName val="0"/>
          <c:showSerName val="0"/>
          <c:showPercent val="0"/>
          <c:showBubbleSize val="0"/>
        </c:dLbls>
        <c:gapWidth val="219"/>
        <c:overlap val="-27"/>
        <c:axId val="664400608"/>
        <c:axId val="664399952"/>
      </c:barChart>
      <c:catAx>
        <c:axId val="664400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64399952"/>
        <c:crosses val="autoZero"/>
        <c:auto val="1"/>
        <c:lblAlgn val="ctr"/>
        <c:lblOffset val="100"/>
        <c:noMultiLvlLbl val="0"/>
      </c:catAx>
      <c:valAx>
        <c:axId val="664399952"/>
        <c:scaling>
          <c:orientation val="minMax"/>
          <c:max val="55"/>
          <c:min val="3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smtClean="0"/>
                  <a:t>TPR</a:t>
                </a:r>
                <a:endParaRPr lang="en-US" dirty="0"/>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644006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37.png>
</file>

<file path=ppt/media/image41.png>
</file>

<file path=ppt/media/image44.png>
</file>

<file path=ppt/media/image45.png>
</file>

<file path=ppt/media/image46.png>
</file>

<file path=ppt/media/image4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549A7C-81BB-47B4-A413-DF0805D20CDA}" type="datetimeFigureOut">
              <a:rPr lang="en-US" smtClean="0"/>
              <a:t>11/11/2020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18D230-421E-47D7-94BC-E7984CF18AB9}" type="slidenum">
              <a:rPr lang="en-US" smtClean="0"/>
              <a:t>‹#›</a:t>
            </a:fld>
            <a:endParaRPr lang="en-US"/>
          </a:p>
        </p:txBody>
      </p:sp>
    </p:spTree>
    <p:extLst>
      <p:ext uri="{BB962C8B-B14F-4D97-AF65-F5344CB8AC3E}">
        <p14:creationId xmlns:p14="http://schemas.microsoft.com/office/powerpoint/2010/main" val="662113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 everyone. My name is Mohammad Hashemi from the University of Colorado Boulder and today I want to present our paper which is about enhancing robustness against adversarial examples in network intrusion detection systems.</a:t>
            </a:r>
          </a:p>
        </p:txBody>
      </p:sp>
      <p:sp>
        <p:nvSpPr>
          <p:cNvPr id="4" name="Slide Number Placeholder 3"/>
          <p:cNvSpPr>
            <a:spLocks noGrp="1"/>
          </p:cNvSpPr>
          <p:nvPr>
            <p:ph type="sldNum" sz="quarter" idx="10"/>
          </p:nvPr>
        </p:nvSpPr>
        <p:spPr/>
        <p:txBody>
          <a:bodyPr/>
          <a:lstStyle/>
          <a:p>
            <a:fld id="{0F18D230-421E-47D7-94BC-E7984CF18AB9}" type="slidenum">
              <a:rPr lang="en-US" smtClean="0"/>
              <a:t>1</a:t>
            </a:fld>
            <a:endParaRPr lang="en-US"/>
          </a:p>
        </p:txBody>
      </p:sp>
    </p:spTree>
    <p:extLst>
      <p:ext uri="{BB962C8B-B14F-4D97-AF65-F5344CB8AC3E}">
        <p14:creationId xmlns:p14="http://schemas.microsoft.com/office/powerpoint/2010/main" val="3789680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Regarding the feature extractor, we realized that the extracted features are manually designed to detect specific types of network attacks.</a:t>
            </a:r>
          </a:p>
          <a:p>
            <a:endParaRPr lang="en-US" dirty="0" smtClean="0"/>
          </a:p>
          <a:p>
            <a:r>
              <a:rPr lang="en-US" dirty="0" smtClean="0"/>
              <a:t>More specifically they are designed in a way to detect streams in which lots of packets are sent in a short amount of time.</a:t>
            </a:r>
          </a:p>
          <a:p>
            <a:endParaRPr lang="en-US" dirty="0" smtClean="0"/>
          </a:p>
          <a:p>
            <a:r>
              <a:rPr lang="en-US" dirty="0" smtClean="0"/>
              <a:t>That is why </a:t>
            </a:r>
            <a:r>
              <a:rPr lang="en-US" dirty="0" err="1" smtClean="0"/>
              <a:t>Kitsune</a:t>
            </a:r>
            <a:r>
              <a:rPr lang="en-US" dirty="0" smtClean="0"/>
              <a:t> could detect Hulk attack very well but not the other ones.</a:t>
            </a:r>
          </a:p>
          <a:p>
            <a:endParaRPr lang="en-US" dirty="0" smtClean="0"/>
          </a:p>
          <a:p>
            <a:r>
              <a:rPr lang="en-US" dirty="0" smtClean="0"/>
              <a:t>But the problem is that hand-engineered features designed to detect specific types of attacks contradict our initial goal to detect zero-day attacks.</a:t>
            </a:r>
          </a:p>
          <a:p>
            <a:endParaRPr lang="en-US" dirty="0" smtClean="0"/>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10</a:t>
            </a:fld>
            <a:endParaRPr lang="en-US"/>
          </a:p>
        </p:txBody>
      </p:sp>
    </p:spTree>
    <p:extLst>
      <p:ext uri="{BB962C8B-B14F-4D97-AF65-F5344CB8AC3E}">
        <p14:creationId xmlns:p14="http://schemas.microsoft.com/office/powerpoint/2010/main" val="41030913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Regarding the anomaly-detector, we realized that the reconstruction error of the inputs which is calculated with the help of </a:t>
            </a:r>
            <a:r>
              <a:rPr lang="en-US" dirty="0" err="1" smtClean="0"/>
              <a:t>autoencoders</a:t>
            </a:r>
            <a:r>
              <a:rPr lang="en-US" dirty="0" smtClean="0"/>
              <a:t> based on full observation of the inputs leads to an over-generalization problem!</a:t>
            </a:r>
          </a:p>
          <a:p>
            <a:endParaRPr lang="en-US" dirty="0" smtClean="0"/>
          </a:p>
          <a:p>
            <a:r>
              <a:rPr lang="en-US" dirty="0" smtClean="0"/>
              <a:t>So to understand this better we </a:t>
            </a:r>
            <a:r>
              <a:rPr lang="en-US" dirty="0" err="1" smtClean="0"/>
              <a:t>wanna</a:t>
            </a:r>
            <a:r>
              <a:rPr lang="en-US" dirty="0" smtClean="0"/>
              <a:t> first demonstrate how an ideal anomaly detector should work!</a:t>
            </a:r>
          </a:p>
          <a:p>
            <a:endParaRPr lang="en-US" dirty="0" smtClean="0"/>
          </a:p>
          <a:p>
            <a:r>
              <a:rPr lang="en-US" dirty="0" smtClean="0"/>
              <a:t>So in an ideal world, when we feed normal or benign samples to the model we like to get very small scores; something close to zero</a:t>
            </a:r>
          </a:p>
          <a:p>
            <a:endParaRPr lang="en-US" dirty="0" smtClean="0"/>
          </a:p>
          <a:p>
            <a:r>
              <a:rPr lang="en-US" dirty="0" smtClean="0"/>
              <a:t>And when we feed anomalies or malicious inputs to the model we like to get very large scores so we can observe a large gap between normal points and anomalies. This way we can easily distinguish anomalies from normal points.</a:t>
            </a:r>
          </a:p>
        </p:txBody>
      </p:sp>
      <p:sp>
        <p:nvSpPr>
          <p:cNvPr id="4" name="Slide Number Placeholder 3"/>
          <p:cNvSpPr>
            <a:spLocks noGrp="1"/>
          </p:cNvSpPr>
          <p:nvPr>
            <p:ph type="sldNum" sz="quarter" idx="10"/>
          </p:nvPr>
        </p:nvSpPr>
        <p:spPr/>
        <p:txBody>
          <a:bodyPr/>
          <a:lstStyle/>
          <a:p>
            <a:fld id="{0F18D230-421E-47D7-94BC-E7984CF18AB9}" type="slidenum">
              <a:rPr lang="en-US" smtClean="0"/>
              <a:t>11</a:t>
            </a:fld>
            <a:endParaRPr lang="en-US"/>
          </a:p>
        </p:txBody>
      </p:sp>
    </p:spTree>
    <p:extLst>
      <p:ext uri="{BB962C8B-B14F-4D97-AF65-F5344CB8AC3E}">
        <p14:creationId xmlns:p14="http://schemas.microsoft.com/office/powerpoint/2010/main" val="26388340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it turned out that this is not the case when we use </a:t>
            </a:r>
            <a:r>
              <a:rPr lang="en-US" dirty="0" err="1" smtClean="0"/>
              <a:t>autoencoders</a:t>
            </a:r>
            <a:r>
              <a:rPr lang="en-US" dirty="0" smtClean="0"/>
              <a:t> as our anomaly detector.</a:t>
            </a:r>
          </a:p>
          <a:p>
            <a:endParaRPr lang="en-US" dirty="0" smtClean="0"/>
          </a:p>
          <a:p>
            <a:r>
              <a:rPr lang="en-US" dirty="0" smtClean="0"/>
              <a:t>So here we have an illustration of an </a:t>
            </a:r>
            <a:r>
              <a:rPr lang="en-US" dirty="0" err="1" smtClean="0"/>
              <a:t>autoencoder</a:t>
            </a:r>
            <a:r>
              <a:rPr lang="en-US" dirty="0" smtClean="0"/>
              <a:t>. It receives an input x and outputs f(x)</a:t>
            </a:r>
          </a:p>
          <a:p>
            <a:endParaRPr lang="en-US" dirty="0" smtClean="0"/>
          </a:p>
          <a:p>
            <a:r>
              <a:rPr lang="en-US" dirty="0" smtClean="0"/>
              <a:t>And we train the model with mean square error </a:t>
            </a:r>
          </a:p>
          <a:p>
            <a:endParaRPr lang="en-US" dirty="0" smtClean="0"/>
          </a:p>
          <a:p>
            <a:r>
              <a:rPr lang="en-US" dirty="0" smtClean="0"/>
              <a:t>to force it to reconstruct the same input it sees!</a:t>
            </a:r>
          </a:p>
          <a:p>
            <a:endParaRPr lang="en-US" dirty="0" smtClean="0"/>
          </a:p>
          <a:p>
            <a:r>
              <a:rPr lang="en-US" dirty="0" smtClean="0"/>
              <a:t>But the problem is that reconstruction of the input based on full observation is too easy when the model has enough capacity! Because it just approximates the identity function!</a:t>
            </a:r>
          </a:p>
          <a:p>
            <a:endParaRPr lang="en-US" dirty="0" smtClean="0"/>
          </a:p>
          <a:p>
            <a:r>
              <a:rPr lang="en-US" dirty="0" smtClean="0"/>
              <a:t>Therefore, the model learns to reconstruct anomalies as good as normal points</a:t>
            </a:r>
          </a:p>
          <a:p>
            <a:endParaRPr lang="en-US" dirty="0" smtClean="0"/>
          </a:p>
          <a:p>
            <a:r>
              <a:rPr lang="en-US" dirty="0" smtClean="0"/>
              <a:t>So when we feed a normal point to the model it reconstructs it pretty well. Therefore the score we calculate which is the reconstruction error would be pretty small.</a:t>
            </a:r>
          </a:p>
          <a:p>
            <a:endParaRPr lang="en-US" dirty="0" smtClean="0"/>
          </a:p>
          <a:p>
            <a:r>
              <a:rPr lang="en-US" dirty="0" smtClean="0"/>
              <a:t>But the same thing happens for the anomaly points. That is to say, the model will reconstruct them pretty well, too, therefore their reconstruction error would be pretty small again.</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12</a:t>
            </a:fld>
            <a:endParaRPr lang="en-US"/>
          </a:p>
        </p:txBody>
      </p:sp>
    </p:spTree>
    <p:extLst>
      <p:ext uri="{BB962C8B-B14F-4D97-AF65-F5344CB8AC3E}">
        <p14:creationId xmlns:p14="http://schemas.microsoft.com/office/powerpoint/2010/main" val="22592978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by understanding</a:t>
            </a:r>
            <a:r>
              <a:rPr lang="en-US" baseline="0" dirty="0" smtClean="0"/>
              <a:t> the problems of existing work</a:t>
            </a:r>
            <a:r>
              <a:rPr lang="en-US" dirty="0" smtClean="0"/>
              <a:t> we </a:t>
            </a:r>
            <a:r>
              <a:rPr lang="en-US" dirty="0" err="1" smtClean="0"/>
              <a:t>wanna</a:t>
            </a:r>
            <a:r>
              <a:rPr lang="en-US" dirty="0" smtClean="0"/>
              <a:t> talk about how we</a:t>
            </a:r>
            <a:r>
              <a:rPr lang="en-US" baseline="0" dirty="0" smtClean="0"/>
              <a:t> </a:t>
            </a:r>
            <a:r>
              <a:rPr lang="en-US" dirty="0" smtClean="0"/>
              <a:t>addressed these</a:t>
            </a:r>
            <a:r>
              <a:rPr lang="en-US" baseline="0" dirty="0" smtClean="0"/>
              <a:t> issues!</a:t>
            </a:r>
            <a:endParaRPr lang="en-US" dirty="0"/>
          </a:p>
        </p:txBody>
      </p:sp>
      <p:sp>
        <p:nvSpPr>
          <p:cNvPr id="4" name="Slide Number Placeholder 3"/>
          <p:cNvSpPr>
            <a:spLocks noGrp="1"/>
          </p:cNvSpPr>
          <p:nvPr>
            <p:ph type="sldNum" sz="quarter" idx="10"/>
          </p:nvPr>
        </p:nvSpPr>
        <p:spPr/>
        <p:txBody>
          <a:bodyPr/>
          <a:lstStyle/>
          <a:p>
            <a:fld id="{0F18D230-421E-47D7-94BC-E7984CF18AB9}" type="slidenum">
              <a:rPr lang="en-US" smtClean="0"/>
              <a:t>13</a:t>
            </a:fld>
            <a:endParaRPr lang="en-US"/>
          </a:p>
        </p:txBody>
      </p:sp>
    </p:spTree>
    <p:extLst>
      <p:ext uri="{BB962C8B-B14F-4D97-AF65-F5344CB8AC3E}">
        <p14:creationId xmlns:p14="http://schemas.microsoft.com/office/powerpoint/2010/main" val="19390586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Regarding the feature extractor, instead of manual feature engineering, we decided to build a packet-based feature extractor based on raw values extracted from each packet. </a:t>
            </a:r>
          </a:p>
          <a:p>
            <a:endParaRPr lang="en-US" dirty="0" smtClean="0"/>
          </a:p>
          <a:p>
            <a:r>
              <a:rPr lang="en-US" dirty="0" smtClean="0"/>
              <a:t>More specifically, after receiving the stream of packets</a:t>
            </a:r>
          </a:p>
          <a:p>
            <a:endParaRPr lang="en-US" dirty="0" smtClean="0"/>
          </a:p>
          <a:p>
            <a:r>
              <a:rPr lang="en-US" dirty="0" smtClean="0"/>
              <a:t>We first group them based on their </a:t>
            </a:r>
            <a:r>
              <a:rPr lang="en-US" dirty="0" err="1" smtClean="0"/>
              <a:t>src</a:t>
            </a:r>
            <a:r>
              <a:rPr lang="en-US" dirty="0" smtClean="0"/>
              <a:t> and </a:t>
            </a:r>
            <a:r>
              <a:rPr lang="en-US" dirty="0" err="1" smtClean="0"/>
              <a:t>trg</a:t>
            </a:r>
            <a:r>
              <a:rPr lang="en-US" dirty="0" smtClean="0"/>
              <a:t> IPs</a:t>
            </a:r>
          </a:p>
          <a:p>
            <a:endParaRPr lang="en-US" dirty="0" smtClean="0"/>
          </a:p>
          <a:p>
            <a:r>
              <a:rPr lang="en-US" dirty="0" smtClean="0"/>
              <a:t>Then in each group from each packet, we extract 29 features which are things like inter-arrival time, some features extracted from headers like Ethernet and IP headers, and the direction of the packet </a:t>
            </a:r>
          </a:p>
          <a:p>
            <a:endParaRPr lang="en-US" dirty="0" smtClean="0"/>
          </a:p>
          <a:p>
            <a:r>
              <a:rPr lang="en-US" dirty="0" smtClean="0"/>
              <a:t>Then we consider a window with size 20 and concatenate features extracted from packets in this window to build a feature vector with 580 elements. this vector becomes one of our inputs which we feed to the anomaly detector component</a:t>
            </a:r>
          </a:p>
          <a:p>
            <a:endParaRPr lang="en-US" dirty="0" smtClean="0"/>
          </a:p>
          <a:p>
            <a:r>
              <a:rPr lang="en-US" dirty="0" smtClean="0"/>
              <a:t>Finally, we move this window one step forward to build the next feature vector and we repeat this procedure until reaching the last packet in each group!</a:t>
            </a:r>
          </a:p>
        </p:txBody>
      </p:sp>
      <p:sp>
        <p:nvSpPr>
          <p:cNvPr id="4" name="Slide Number Placeholder 3"/>
          <p:cNvSpPr>
            <a:spLocks noGrp="1"/>
          </p:cNvSpPr>
          <p:nvPr>
            <p:ph type="sldNum" sz="quarter" idx="10"/>
          </p:nvPr>
        </p:nvSpPr>
        <p:spPr/>
        <p:txBody>
          <a:bodyPr/>
          <a:lstStyle/>
          <a:p>
            <a:fld id="{0F18D230-421E-47D7-94BC-E7984CF18AB9}" type="slidenum">
              <a:rPr lang="en-US" smtClean="0"/>
              <a:t>14</a:t>
            </a:fld>
            <a:endParaRPr lang="en-US"/>
          </a:p>
        </p:txBody>
      </p:sp>
    </p:spTree>
    <p:extLst>
      <p:ext uri="{BB962C8B-B14F-4D97-AF65-F5344CB8AC3E}">
        <p14:creationId xmlns:p14="http://schemas.microsoft.com/office/powerpoint/2010/main" val="19558376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anomaly detector component </a:t>
            </a:r>
          </a:p>
          <a:p>
            <a:endParaRPr lang="en-US" dirty="0" smtClean="0"/>
          </a:p>
          <a:p>
            <a:r>
              <a:rPr lang="en-US" dirty="0" smtClean="0"/>
              <a:t>we still want to use an </a:t>
            </a:r>
            <a:r>
              <a:rPr lang="en-US" dirty="0" err="1" smtClean="0"/>
              <a:t>autoencoder</a:t>
            </a:r>
            <a:r>
              <a:rPr lang="en-US" dirty="0" smtClean="0"/>
              <a:t> but instead of a vanilla </a:t>
            </a:r>
            <a:r>
              <a:rPr lang="en-US" dirty="0" err="1" smtClean="0"/>
              <a:t>autoencoder</a:t>
            </a:r>
            <a:r>
              <a:rPr lang="en-US" dirty="0" smtClean="0"/>
              <a:t>, we use a </a:t>
            </a:r>
            <a:r>
              <a:rPr lang="en-US" dirty="0" err="1" smtClean="0"/>
              <a:t>denoising</a:t>
            </a:r>
            <a:r>
              <a:rPr lang="en-US" dirty="0" smtClean="0"/>
              <a:t> </a:t>
            </a:r>
            <a:r>
              <a:rPr lang="en-US" dirty="0" err="1" smtClean="0"/>
              <a:t>autoencoder</a:t>
            </a:r>
            <a:r>
              <a:rPr lang="en-US" dirty="0" smtClean="0"/>
              <a:t> to force the model to reconstruct an input based on partial observation of it.</a:t>
            </a:r>
          </a:p>
          <a:p>
            <a:endParaRPr lang="en-US" dirty="0" smtClean="0"/>
          </a:p>
          <a:p>
            <a:r>
              <a:rPr lang="en-US" dirty="0" smtClean="0"/>
              <a:t>More specifically,  we want to only feed some parts of the input into the model and force it to reconstruct the whole input again</a:t>
            </a:r>
          </a:p>
          <a:p>
            <a:endParaRPr lang="en-US" dirty="0" smtClean="0"/>
          </a:p>
          <a:p>
            <a:r>
              <a:rPr lang="en-US" dirty="0" smtClean="0"/>
              <a:t>This is essentially a harder problem</a:t>
            </a:r>
          </a:p>
          <a:p>
            <a:endParaRPr lang="en-US" dirty="0" smtClean="0"/>
          </a:p>
          <a:p>
            <a:r>
              <a:rPr lang="en-US" dirty="0" smtClean="0"/>
              <a:t>Because it’s not an identity function anymore and the model should generate the hidden parts of the input based on what it observes.</a:t>
            </a:r>
          </a:p>
          <a:p>
            <a:endParaRPr lang="en-US" dirty="0" smtClean="0"/>
          </a:p>
          <a:p>
            <a:r>
              <a:rPr lang="en-US" dirty="0" smtClean="0"/>
              <a:t>So, in practice, we train our model with the following loss function to do these things.</a:t>
            </a:r>
          </a:p>
          <a:p>
            <a:endParaRPr lang="en-US" dirty="0" smtClean="0"/>
          </a:p>
          <a:p>
            <a:r>
              <a:rPr lang="en-US" dirty="0" smtClean="0"/>
              <a:t>In this loss function, RI is a random mask consisting of 1s and 0s and we will do an elementwise multiplication between this mask and a given input before feeding it into the model </a:t>
            </a:r>
          </a:p>
          <a:p>
            <a:endParaRPr lang="en-US" dirty="0" smtClean="0"/>
          </a:p>
          <a:p>
            <a:r>
              <a:rPr lang="en-US" dirty="0" smtClean="0"/>
              <a:t>and because it is random each time it’ll mask different parts of the input</a:t>
            </a:r>
          </a:p>
          <a:p>
            <a:endParaRPr lang="en-US" dirty="0" smtClean="0"/>
          </a:p>
          <a:p>
            <a:r>
              <a:rPr lang="en-US" dirty="0" smtClean="0"/>
              <a:t>So during inference time when we feed a normal sample into the model, it’ll reconstruct it pretty well</a:t>
            </a:r>
          </a:p>
          <a:p>
            <a:endParaRPr lang="en-US" dirty="0" smtClean="0"/>
          </a:p>
          <a:p>
            <a:r>
              <a:rPr lang="en-US" dirty="0" smtClean="0"/>
              <a:t>Therefore its reconstruction error would be a low number</a:t>
            </a:r>
          </a:p>
          <a:p>
            <a:endParaRPr lang="en-US" dirty="0" smtClean="0"/>
          </a:p>
          <a:p>
            <a:r>
              <a:rPr lang="en-US" dirty="0" smtClean="0"/>
              <a:t>But when we feed an anomaly to the model, the model doesn’t know how to reconstruct its hidden parts and will fill in those parts with wrong values</a:t>
            </a:r>
          </a:p>
          <a:p>
            <a:endParaRPr lang="en-US" dirty="0" smtClean="0"/>
          </a:p>
          <a:p>
            <a:r>
              <a:rPr lang="en-US" dirty="0" smtClean="0"/>
              <a:t>Therefore its reconstruction error becomes a larger value so at the end of the day it becomes easier to distinguish between normal and anomaly points in this case. We call this method reconstruction from partial observation or just </a:t>
            </a:r>
            <a:r>
              <a:rPr lang="en-US" dirty="0" err="1" smtClean="0"/>
              <a:t>RePO</a:t>
            </a:r>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15</a:t>
            </a:fld>
            <a:endParaRPr lang="en-US"/>
          </a:p>
        </p:txBody>
      </p:sp>
    </p:spTree>
    <p:extLst>
      <p:ext uri="{BB962C8B-B14F-4D97-AF65-F5344CB8AC3E}">
        <p14:creationId xmlns:p14="http://schemas.microsoft.com/office/powerpoint/2010/main" val="20585896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a:t>
            </a:r>
            <a:r>
              <a:rPr lang="en-US" dirty="0" err="1" smtClean="0"/>
              <a:t>RePO</a:t>
            </a:r>
            <a:r>
              <a:rPr lang="en-US" dirty="0" smtClean="0"/>
              <a:t> has its own problem. </a:t>
            </a:r>
          </a:p>
          <a:p>
            <a:endParaRPr lang="en-US" dirty="0" smtClean="0"/>
          </a:p>
          <a:p>
            <a:r>
              <a:rPr lang="en-US" dirty="0" smtClean="0"/>
              <a:t>A big problem occurs when a random mask blocks the most important parts of a given input.</a:t>
            </a:r>
          </a:p>
          <a:p>
            <a:endParaRPr lang="en-US" dirty="0" smtClean="0"/>
          </a:p>
          <a:p>
            <a:r>
              <a:rPr lang="en-US" dirty="0" smtClean="0"/>
              <a:t>In this case, we would also have a high reconstruction error even for normal inputs!</a:t>
            </a:r>
          </a:p>
          <a:p>
            <a:endParaRPr lang="en-US" dirty="0" smtClean="0"/>
          </a:p>
          <a:p>
            <a:r>
              <a:rPr lang="en-US" dirty="0" smtClean="0"/>
              <a:t>So suppose that normal points look like this pattern: a few 0s, then 3,2 and 1 followed by a few other 0s.</a:t>
            </a:r>
          </a:p>
          <a:p>
            <a:endParaRPr lang="en-US" dirty="0" smtClean="0"/>
          </a:p>
          <a:p>
            <a:r>
              <a:rPr lang="en-US" dirty="0" smtClean="0"/>
              <a:t>If these parts of the input get blocked by a random mask, then the model can see 2 and 1 and it knows that every time it saw 2 and 1 during the training phase, there was a 3 before them and the other elements were zero. So it can successfully reconstruct the input</a:t>
            </a:r>
          </a:p>
          <a:p>
            <a:endParaRPr lang="en-US" dirty="0" smtClean="0"/>
          </a:p>
          <a:p>
            <a:r>
              <a:rPr lang="en-US" dirty="0" smtClean="0"/>
              <a:t>But if the random mask would look like this one, because it blocks all informative parts of the input the model can’t reconstruct it and therefore we would have a high reconstruction error, even though the input was a normal input. We refer to these masks as bad masks.</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16</a:t>
            </a:fld>
            <a:endParaRPr lang="en-US"/>
          </a:p>
        </p:txBody>
      </p:sp>
    </p:spTree>
    <p:extLst>
      <p:ext uri="{BB962C8B-B14F-4D97-AF65-F5344CB8AC3E}">
        <p14:creationId xmlns:p14="http://schemas.microsoft.com/office/powerpoint/2010/main" val="21084926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in order to solve this issue, we modified </a:t>
            </a:r>
            <a:r>
              <a:rPr lang="en-US" dirty="0" err="1" smtClean="0"/>
              <a:t>RePO</a:t>
            </a:r>
            <a:r>
              <a:rPr lang="en-US" dirty="0" smtClean="0"/>
              <a:t> as follows:</a:t>
            </a:r>
          </a:p>
          <a:p>
            <a:endParaRPr lang="en-US" dirty="0" smtClean="0"/>
          </a:p>
          <a:p>
            <a:r>
              <a:rPr lang="en-US" dirty="0" smtClean="0"/>
              <a:t>Instead of feeding one instance of a given input to the model</a:t>
            </a:r>
          </a:p>
          <a:p>
            <a:endParaRPr lang="en-US" dirty="0" smtClean="0"/>
          </a:p>
          <a:p>
            <a:r>
              <a:rPr lang="en-US" dirty="0" smtClean="0"/>
              <a:t>we replicate it 100 times and multiply each of them with a different random mask </a:t>
            </a:r>
          </a:p>
          <a:p>
            <a:endParaRPr lang="en-US" dirty="0" smtClean="0"/>
          </a:p>
          <a:p>
            <a:r>
              <a:rPr lang="en-US" dirty="0" smtClean="0"/>
              <a:t>and feed all of them to the model in parallel</a:t>
            </a:r>
          </a:p>
          <a:p>
            <a:endParaRPr lang="en-US" dirty="0" smtClean="0"/>
          </a:p>
          <a:p>
            <a:r>
              <a:rPr lang="en-US" dirty="0" smtClean="0"/>
              <a:t>So the model outputs 100 different vectors and some of them are probably reconstructed better than the others.</a:t>
            </a:r>
          </a:p>
          <a:p>
            <a:endParaRPr lang="en-US" dirty="0" smtClean="0"/>
          </a:p>
          <a:p>
            <a:r>
              <a:rPr lang="en-US" dirty="0" smtClean="0"/>
              <a:t>Then we calculate the score for each case as before</a:t>
            </a:r>
          </a:p>
          <a:p>
            <a:endParaRPr lang="en-US" dirty="0" smtClean="0"/>
          </a:p>
          <a:p>
            <a:r>
              <a:rPr lang="en-US" dirty="0" smtClean="0"/>
              <a:t>And we group these scores into 5 groups, each with 20 elements.</a:t>
            </a:r>
          </a:p>
          <a:p>
            <a:endParaRPr lang="en-US" dirty="0" smtClean="0"/>
          </a:p>
          <a:p>
            <a:r>
              <a:rPr lang="en-US" dirty="0" smtClean="0"/>
              <a:t>Then in each group, we select the minimum score which is for a case that is reconstructed better</a:t>
            </a:r>
          </a:p>
          <a:p>
            <a:endParaRPr lang="en-US" dirty="0" smtClean="0"/>
          </a:p>
          <a:p>
            <a:r>
              <a:rPr lang="en-US" dirty="0" smtClean="0"/>
              <a:t>And then we add them together to construct the final score of our anomaly detector.</a:t>
            </a:r>
          </a:p>
          <a:p>
            <a:endParaRPr lang="en-US" dirty="0" smtClean="0"/>
          </a:p>
          <a:p>
            <a:r>
              <a:rPr lang="en-US" dirty="0" smtClean="0"/>
              <a:t>Using this method we essentially get rid of those cases which have high reconstruction error because of a bad mask!</a:t>
            </a:r>
          </a:p>
          <a:p>
            <a:endParaRPr lang="en-US" dirty="0" smtClean="0"/>
          </a:p>
          <a:p>
            <a:r>
              <a:rPr lang="en-US" dirty="0" smtClean="0"/>
              <a:t>Therefore we can distinguish normal and anomaly points better</a:t>
            </a:r>
          </a:p>
          <a:p>
            <a:endParaRPr lang="en-US" dirty="0" smtClean="0"/>
          </a:p>
          <a:p>
            <a:r>
              <a:rPr lang="en-US" dirty="0" smtClean="0"/>
              <a:t>Which leads to a higher detection rate! We call this method </a:t>
            </a:r>
            <a:r>
              <a:rPr lang="en-US" dirty="0" err="1" smtClean="0"/>
              <a:t>RePO</a:t>
            </a:r>
            <a:r>
              <a:rPr lang="en-US" dirty="0" smtClean="0"/>
              <a:t>+</a:t>
            </a:r>
          </a:p>
        </p:txBody>
      </p:sp>
      <p:sp>
        <p:nvSpPr>
          <p:cNvPr id="4" name="Slide Number Placeholder 3"/>
          <p:cNvSpPr>
            <a:spLocks noGrp="1"/>
          </p:cNvSpPr>
          <p:nvPr>
            <p:ph type="sldNum" sz="quarter" idx="10"/>
          </p:nvPr>
        </p:nvSpPr>
        <p:spPr/>
        <p:txBody>
          <a:bodyPr/>
          <a:lstStyle/>
          <a:p>
            <a:fld id="{0F18D230-421E-47D7-94BC-E7984CF18AB9}" type="slidenum">
              <a:rPr lang="en-US" smtClean="0"/>
              <a:t>17</a:t>
            </a:fld>
            <a:endParaRPr lang="en-US"/>
          </a:p>
        </p:txBody>
      </p:sp>
    </p:spTree>
    <p:extLst>
      <p:ext uri="{BB962C8B-B14F-4D97-AF65-F5344CB8AC3E}">
        <p14:creationId xmlns:p14="http://schemas.microsoft.com/office/powerpoint/2010/main" val="18132411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addition, </a:t>
            </a:r>
            <a:r>
              <a:rPr lang="en-US" dirty="0" err="1" smtClean="0"/>
              <a:t>RePO</a:t>
            </a:r>
            <a:r>
              <a:rPr lang="en-US" dirty="0" smtClean="0"/>
              <a:t>+ is more robust against the adversarial example attack compared with reconstruction from full observation!</a:t>
            </a:r>
          </a:p>
          <a:p>
            <a:endParaRPr lang="en-US" dirty="0" smtClean="0"/>
          </a:p>
          <a:p>
            <a:r>
              <a:rPr lang="en-US" dirty="0" smtClean="0"/>
              <a:t>So suppose that we </a:t>
            </a:r>
            <a:r>
              <a:rPr lang="en-US" dirty="0" err="1" smtClean="0"/>
              <a:t>wanna</a:t>
            </a:r>
            <a:r>
              <a:rPr lang="en-US" dirty="0" smtClean="0"/>
              <a:t> detect anomalies based on reconstruction from full observation</a:t>
            </a:r>
          </a:p>
          <a:p>
            <a:endParaRPr lang="en-US" dirty="0" smtClean="0"/>
          </a:p>
          <a:p>
            <a:r>
              <a:rPr lang="en-US" dirty="0" smtClean="0"/>
              <a:t> and we feed a malicious input to the model</a:t>
            </a:r>
          </a:p>
          <a:p>
            <a:endParaRPr lang="en-US" dirty="0" smtClean="0"/>
          </a:p>
          <a:p>
            <a:r>
              <a:rPr lang="en-US" dirty="0" smtClean="0"/>
              <a:t>And the model can’t reconstruct it very well </a:t>
            </a:r>
          </a:p>
          <a:p>
            <a:endParaRPr lang="en-US" dirty="0" smtClean="0"/>
          </a:p>
          <a:p>
            <a:r>
              <a:rPr lang="en-US" dirty="0" smtClean="0"/>
              <a:t>so when we calculate its reconstruction error it would be larger than the model’s threshold </a:t>
            </a:r>
          </a:p>
          <a:p>
            <a:endParaRPr lang="en-US" dirty="0" smtClean="0"/>
          </a:p>
          <a:p>
            <a:r>
              <a:rPr lang="en-US" dirty="0" smtClean="0"/>
              <a:t>and therefore would be labeled as a malicious input!</a:t>
            </a:r>
          </a:p>
          <a:p>
            <a:endParaRPr lang="en-US" dirty="0" smtClean="0"/>
          </a:p>
          <a:p>
            <a:r>
              <a:rPr lang="en-US" dirty="0" smtClean="0"/>
              <a:t>For this input, an adversary might be able to craft an adversarial example by adding some perturbations to it like this</a:t>
            </a:r>
          </a:p>
          <a:p>
            <a:endParaRPr lang="en-US" dirty="0" smtClean="0"/>
          </a:p>
          <a:p>
            <a:r>
              <a:rPr lang="en-US" dirty="0" smtClean="0"/>
              <a:t>Such that it gets reconstructed better.</a:t>
            </a:r>
          </a:p>
          <a:p>
            <a:endParaRPr lang="en-US" dirty="0" smtClean="0"/>
          </a:p>
          <a:p>
            <a:r>
              <a:rPr lang="en-US" dirty="0" smtClean="0"/>
              <a:t>Therefore its score becomes a number lower than the threshold and will fool the model!</a:t>
            </a:r>
          </a:p>
          <a:p>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18</a:t>
            </a:fld>
            <a:endParaRPr lang="en-US"/>
          </a:p>
        </p:txBody>
      </p:sp>
    </p:spTree>
    <p:extLst>
      <p:ext uri="{BB962C8B-B14F-4D97-AF65-F5344CB8AC3E}">
        <p14:creationId xmlns:p14="http://schemas.microsoft.com/office/powerpoint/2010/main" val="35119254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when we use the </a:t>
            </a:r>
            <a:r>
              <a:rPr lang="en-US" dirty="0" err="1" smtClean="0"/>
              <a:t>RePO</a:t>
            </a:r>
            <a:r>
              <a:rPr lang="en-US" dirty="0" smtClean="0"/>
              <a:t>+ technique,</a:t>
            </a:r>
          </a:p>
          <a:p>
            <a:endParaRPr lang="en-US" dirty="0" smtClean="0"/>
          </a:p>
          <a:p>
            <a:r>
              <a:rPr lang="en-US" dirty="0" smtClean="0"/>
              <a:t>The random masks would block all or some of the perturbations. So they'll eliminate the effect of such perturbations completely or partially.</a:t>
            </a:r>
          </a:p>
          <a:p>
            <a:endParaRPr lang="en-US" dirty="0" smtClean="0"/>
          </a:p>
          <a:p>
            <a:r>
              <a:rPr lang="en-US" dirty="0" smtClean="0"/>
              <a:t>Therefore the input’s score would become larger than the threshold again which means it can not fool the NIDS anymore.</a:t>
            </a:r>
          </a:p>
          <a:p>
            <a:endParaRPr lang="en-US" dirty="0" smtClean="0"/>
          </a:p>
          <a:p>
            <a:r>
              <a:rPr lang="en-US" dirty="0" smtClean="0"/>
              <a:t>That means that the adversary should plan to modify a larger set of features to fool the model compared to reconstruction from full observation</a:t>
            </a:r>
          </a:p>
          <a:p>
            <a:endParaRPr lang="en-US" dirty="0" smtClean="0"/>
          </a:p>
          <a:p>
            <a:r>
              <a:rPr lang="en-US" dirty="0" smtClean="0"/>
              <a:t>But such changes might not be feasible! Because for example, the adversary might not be able to find a set of transformations on the network traffic to generate those perturbed feature values!</a:t>
            </a:r>
          </a:p>
          <a:p>
            <a:endParaRPr lang="en-US" dirty="0" smtClean="0"/>
          </a:p>
          <a:p>
            <a:r>
              <a:rPr lang="en-US" dirty="0" smtClean="0"/>
              <a:t>As a result, the model becomes more robust against the adversarial example attack!</a:t>
            </a:r>
          </a:p>
        </p:txBody>
      </p:sp>
      <p:sp>
        <p:nvSpPr>
          <p:cNvPr id="4" name="Slide Number Placeholder 3"/>
          <p:cNvSpPr>
            <a:spLocks noGrp="1"/>
          </p:cNvSpPr>
          <p:nvPr>
            <p:ph type="sldNum" sz="quarter" idx="10"/>
          </p:nvPr>
        </p:nvSpPr>
        <p:spPr/>
        <p:txBody>
          <a:bodyPr/>
          <a:lstStyle/>
          <a:p>
            <a:fld id="{0F18D230-421E-47D7-94BC-E7984CF18AB9}" type="slidenum">
              <a:rPr lang="en-US" smtClean="0"/>
              <a:t>19</a:t>
            </a:fld>
            <a:endParaRPr lang="en-US"/>
          </a:p>
        </p:txBody>
      </p:sp>
    </p:spTree>
    <p:extLst>
      <p:ext uri="{BB962C8B-B14F-4D97-AF65-F5344CB8AC3E}">
        <p14:creationId xmlns:p14="http://schemas.microsoft.com/office/powerpoint/2010/main" val="3387236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know that network attacks are growing.</a:t>
            </a:r>
          </a:p>
          <a:p>
            <a:endParaRPr lang="en-US" dirty="0" smtClean="0"/>
          </a:p>
          <a:p>
            <a:r>
              <a:rPr lang="en-US" dirty="0" smtClean="0"/>
              <a:t>Every year there is a growth in the number of attacks, their complexity and their scale.</a:t>
            </a:r>
          </a:p>
          <a:p>
            <a:endParaRPr lang="en-US" dirty="0" smtClean="0"/>
          </a:p>
          <a:p>
            <a:r>
              <a:rPr lang="en-US" dirty="0" smtClean="0"/>
              <a:t>And such attacks have a wide range of impacts from high monetary cost for exploited businesses to more serious issues such as wide scale power outages.</a:t>
            </a:r>
          </a:p>
          <a:p>
            <a:endParaRPr lang="en-US" dirty="0" smtClean="0"/>
          </a:p>
          <a:p>
            <a:r>
              <a:rPr lang="en-US" dirty="0" smtClean="0"/>
              <a:t>Network intrusion detection systems (NIDS) are one line of defense against such attacks.</a:t>
            </a:r>
            <a:endParaRPr lang="en-US" dirty="0"/>
          </a:p>
        </p:txBody>
      </p:sp>
      <p:sp>
        <p:nvSpPr>
          <p:cNvPr id="4" name="Slide Number Placeholder 3"/>
          <p:cNvSpPr>
            <a:spLocks noGrp="1"/>
          </p:cNvSpPr>
          <p:nvPr>
            <p:ph type="sldNum" sz="quarter" idx="10"/>
          </p:nvPr>
        </p:nvSpPr>
        <p:spPr/>
        <p:txBody>
          <a:bodyPr/>
          <a:lstStyle/>
          <a:p>
            <a:fld id="{0F18D230-421E-47D7-94BC-E7984CF18AB9}" type="slidenum">
              <a:rPr lang="en-US" smtClean="0"/>
              <a:t>2</a:t>
            </a:fld>
            <a:endParaRPr lang="en-US"/>
          </a:p>
        </p:txBody>
      </p:sp>
    </p:spTree>
    <p:extLst>
      <p:ext uri="{BB962C8B-B14F-4D97-AF65-F5344CB8AC3E}">
        <p14:creationId xmlns:p14="http://schemas.microsoft.com/office/powerpoint/2010/main" val="41181192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to see how our NIDS can actually</a:t>
            </a:r>
            <a:r>
              <a:rPr lang="en-US" baseline="0" dirty="0" smtClean="0"/>
              <a:t> detect different types of network attacks we evaluated it on the dataset we mentioned earlier and compared it against </a:t>
            </a:r>
            <a:r>
              <a:rPr lang="en-US" baseline="0" dirty="0" err="1" smtClean="0"/>
              <a:t>Kitsune</a:t>
            </a:r>
            <a:r>
              <a:rPr lang="en-US" baseline="0" dirty="0" smtClean="0"/>
              <a:t> as they are both packet-based NIDS.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0F18D230-421E-47D7-94BC-E7984CF18AB9}" type="slidenum">
              <a:rPr lang="en-US" smtClean="0"/>
              <a:t>20</a:t>
            </a:fld>
            <a:endParaRPr lang="en-US"/>
          </a:p>
        </p:txBody>
      </p:sp>
    </p:spTree>
    <p:extLst>
      <p:ext uri="{BB962C8B-B14F-4D97-AF65-F5344CB8AC3E}">
        <p14:creationId xmlns:p14="http://schemas.microsoft.com/office/powerpoint/2010/main" val="1959362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first evaluated them in a normal setting</a:t>
            </a:r>
          </a:p>
          <a:p>
            <a:endParaRPr lang="en-US" dirty="0" smtClean="0"/>
          </a:p>
          <a:p>
            <a:r>
              <a:rPr lang="en-US" dirty="0" smtClean="0"/>
              <a:t>and set the threshold of each NIDS in a way to only have 1% FPR.</a:t>
            </a:r>
          </a:p>
          <a:p>
            <a:endParaRPr lang="en-US" dirty="0" smtClean="0"/>
          </a:p>
          <a:p>
            <a:r>
              <a:rPr lang="en-US" dirty="0" smtClean="0"/>
              <a:t>In such a setting </a:t>
            </a:r>
            <a:r>
              <a:rPr lang="en-US" dirty="0" err="1" smtClean="0"/>
              <a:t>Kitsune</a:t>
            </a:r>
            <a:r>
              <a:rPr lang="en-US" dirty="0" smtClean="0"/>
              <a:t> could only detect one of the attacks and its average detection rate across all attacks was only 5%</a:t>
            </a:r>
          </a:p>
          <a:p>
            <a:endParaRPr lang="en-US" dirty="0" smtClean="0"/>
          </a:p>
          <a:p>
            <a:r>
              <a:rPr lang="en-US" dirty="0" smtClean="0"/>
              <a:t>In contrast, </a:t>
            </a:r>
            <a:r>
              <a:rPr lang="en-US" dirty="0" err="1" smtClean="0"/>
              <a:t>RePO</a:t>
            </a:r>
            <a:r>
              <a:rPr lang="en-US" dirty="0" smtClean="0"/>
              <a:t>+ detect 8 attacks out of 11 attacks and its average detection rate was 34%.</a:t>
            </a:r>
          </a:p>
          <a:p>
            <a:endParaRPr lang="en-US" dirty="0" smtClean="0"/>
          </a:p>
          <a:p>
            <a:r>
              <a:rPr lang="en-US" dirty="0" smtClean="0"/>
              <a:t>This means that we are 6 times better than </a:t>
            </a:r>
            <a:r>
              <a:rPr lang="en-US" dirty="0" err="1" smtClean="0"/>
              <a:t>Kitsune</a:t>
            </a:r>
            <a:r>
              <a:rPr lang="en-US" dirty="0" smtClean="0"/>
              <a:t> and</a:t>
            </a:r>
          </a:p>
          <a:p>
            <a:endParaRPr lang="en-US" dirty="0" smtClean="0"/>
          </a:p>
          <a:p>
            <a:r>
              <a:rPr lang="en-US" dirty="0" smtClean="0"/>
              <a:t>we could improve the average detection rate by 29% in a low-false alert setting.</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21</a:t>
            </a:fld>
            <a:endParaRPr lang="en-US"/>
          </a:p>
        </p:txBody>
      </p:sp>
    </p:spTree>
    <p:extLst>
      <p:ext uri="{BB962C8B-B14F-4D97-AF65-F5344CB8AC3E}">
        <p14:creationId xmlns:p14="http://schemas.microsoft.com/office/powerpoint/2010/main" val="14929979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evaluation in an adversarial setting</a:t>
            </a:r>
          </a:p>
          <a:p>
            <a:endParaRPr lang="en-US" dirty="0" smtClean="0"/>
          </a:p>
          <a:p>
            <a:r>
              <a:rPr lang="en-US" dirty="0" smtClean="0"/>
              <a:t>We increase the FPR to 10% because in the previous scenario </a:t>
            </a:r>
            <a:r>
              <a:rPr lang="en-US" dirty="0" err="1" smtClean="0"/>
              <a:t>Kitsune</a:t>
            </a:r>
            <a:r>
              <a:rPr lang="en-US" dirty="0" smtClean="0"/>
              <a:t> couldn’t detect most of the attacks even in a normal setting and therefore it couldn’t be evaluated in an adversarial setting at all.</a:t>
            </a:r>
          </a:p>
          <a:p>
            <a:endParaRPr lang="en-US" dirty="0" smtClean="0"/>
          </a:p>
          <a:p>
            <a:r>
              <a:rPr lang="en-US" dirty="0" smtClean="0"/>
              <a:t>So at this FPR, this is how </a:t>
            </a:r>
            <a:r>
              <a:rPr lang="en-US" dirty="0" err="1" smtClean="0"/>
              <a:t>kitsune</a:t>
            </a:r>
            <a:r>
              <a:rPr lang="en-US" dirty="0" smtClean="0"/>
              <a:t> can detect different attacks without modifying the malicious traffic </a:t>
            </a:r>
            <a:r>
              <a:rPr lang="en-US" dirty="0" err="1" smtClean="0"/>
              <a:t>adversarially</a:t>
            </a:r>
            <a:r>
              <a:rPr lang="en-US" dirty="0" smtClean="0"/>
              <a:t>. </a:t>
            </a:r>
          </a:p>
          <a:p>
            <a:endParaRPr lang="en-US" dirty="0" smtClean="0"/>
          </a:p>
          <a:p>
            <a:r>
              <a:rPr lang="en-US" dirty="0" smtClean="0"/>
              <a:t>But when we craft adversarial examples the detection rates in all the attack categories drop significantly as shown in this graph with dark blue bars.</a:t>
            </a:r>
          </a:p>
          <a:p>
            <a:endParaRPr lang="en-US" dirty="0" smtClean="0"/>
          </a:p>
          <a:p>
            <a:r>
              <a:rPr lang="en-US" dirty="0" smtClean="0"/>
              <a:t>So in this adversarial setting </a:t>
            </a:r>
            <a:r>
              <a:rPr lang="en-US" dirty="0" err="1" smtClean="0"/>
              <a:t>Kitsune</a:t>
            </a:r>
            <a:r>
              <a:rPr lang="en-US" dirty="0" smtClean="0"/>
              <a:t> could detect 5 different attacks</a:t>
            </a:r>
          </a:p>
          <a:p>
            <a:endParaRPr lang="en-US" dirty="0" smtClean="0"/>
          </a:p>
          <a:p>
            <a:r>
              <a:rPr lang="en-US" dirty="0" smtClean="0"/>
              <a:t>And the average detection rate was 16%</a:t>
            </a:r>
          </a:p>
          <a:p>
            <a:endParaRPr lang="en-US" dirty="0" smtClean="0"/>
          </a:p>
          <a:p>
            <a:r>
              <a:rPr lang="en-US" dirty="0" smtClean="0"/>
              <a:t>The average drop in its detection rates was also 26%</a:t>
            </a:r>
          </a:p>
        </p:txBody>
      </p:sp>
      <p:sp>
        <p:nvSpPr>
          <p:cNvPr id="4" name="Slide Number Placeholder 3"/>
          <p:cNvSpPr>
            <a:spLocks noGrp="1"/>
          </p:cNvSpPr>
          <p:nvPr>
            <p:ph type="sldNum" sz="quarter" idx="10"/>
          </p:nvPr>
        </p:nvSpPr>
        <p:spPr/>
        <p:txBody>
          <a:bodyPr/>
          <a:lstStyle/>
          <a:p>
            <a:fld id="{0F18D230-421E-47D7-94BC-E7984CF18AB9}" type="slidenum">
              <a:rPr lang="en-US" smtClean="0"/>
              <a:t>22</a:t>
            </a:fld>
            <a:endParaRPr lang="en-US"/>
          </a:p>
        </p:txBody>
      </p:sp>
    </p:spTree>
    <p:extLst>
      <p:ext uri="{BB962C8B-B14F-4D97-AF65-F5344CB8AC3E}">
        <p14:creationId xmlns:p14="http://schemas.microsoft.com/office/powerpoint/2010/main" val="33666573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also how </a:t>
            </a:r>
            <a:r>
              <a:rPr lang="en-US" dirty="0" err="1" smtClean="0"/>
              <a:t>RePO</a:t>
            </a:r>
            <a:r>
              <a:rPr lang="en-US" dirty="0" smtClean="0"/>
              <a:t>+ can detect different network attacks without modifying the malicious traffic </a:t>
            </a:r>
            <a:r>
              <a:rPr lang="en-US" dirty="0" err="1" smtClean="0"/>
              <a:t>adversarially</a:t>
            </a:r>
            <a:r>
              <a:rPr lang="en-US" dirty="0" smtClean="0"/>
              <a:t>.</a:t>
            </a:r>
          </a:p>
          <a:p>
            <a:endParaRPr lang="en-US" dirty="0" smtClean="0"/>
          </a:p>
          <a:p>
            <a:r>
              <a:rPr lang="en-US" dirty="0" smtClean="0"/>
              <a:t>But in contrast to </a:t>
            </a:r>
            <a:r>
              <a:rPr lang="en-US" dirty="0" err="1" smtClean="0"/>
              <a:t>Kitsune</a:t>
            </a:r>
            <a:r>
              <a:rPr lang="en-US" dirty="0" smtClean="0"/>
              <a:t>, when we crafted adversarial examples against </a:t>
            </a:r>
            <a:r>
              <a:rPr lang="en-US" dirty="0" err="1" smtClean="0"/>
              <a:t>RePO</a:t>
            </a:r>
            <a:r>
              <a:rPr lang="en-US" dirty="0" smtClean="0"/>
              <a:t>+ the detection rate only dropped slightly across different attack categories as you can see it in the graph in dark green bars</a:t>
            </a:r>
          </a:p>
          <a:p>
            <a:endParaRPr lang="en-US" dirty="0" smtClean="0"/>
          </a:p>
          <a:p>
            <a:r>
              <a:rPr lang="en-US" dirty="0" smtClean="0"/>
              <a:t>So in such a setting with </a:t>
            </a:r>
            <a:r>
              <a:rPr lang="en-US" dirty="0" err="1" smtClean="0"/>
              <a:t>RePO</a:t>
            </a:r>
            <a:r>
              <a:rPr lang="en-US" dirty="0" smtClean="0"/>
              <a:t>+ we could detect 10 different network attacks out of 11 attacks</a:t>
            </a:r>
          </a:p>
          <a:p>
            <a:endParaRPr lang="en-US" dirty="0" smtClean="0"/>
          </a:p>
          <a:p>
            <a:r>
              <a:rPr lang="en-US" dirty="0" smtClean="0"/>
              <a:t>And the average detection rate was 62% which is 3.7 times better than </a:t>
            </a:r>
            <a:r>
              <a:rPr lang="en-US" dirty="0" err="1" smtClean="0"/>
              <a:t>Kitsune</a:t>
            </a:r>
            <a:endParaRPr lang="en-US" dirty="0" smtClean="0"/>
          </a:p>
          <a:p>
            <a:endParaRPr lang="en-US" dirty="0" smtClean="0"/>
          </a:p>
          <a:p>
            <a:r>
              <a:rPr lang="en-US" dirty="0" smtClean="0"/>
              <a:t>Also, The average drop in the detection rate for </a:t>
            </a:r>
            <a:r>
              <a:rPr lang="en-US" dirty="0" err="1" smtClean="0"/>
              <a:t>RePO</a:t>
            </a:r>
            <a:r>
              <a:rPr lang="en-US" dirty="0" smtClean="0"/>
              <a:t>+ was only 2% which means it is 11 times better than </a:t>
            </a:r>
            <a:r>
              <a:rPr lang="en-US" dirty="0" err="1" smtClean="0"/>
              <a:t>Kitsune</a:t>
            </a:r>
            <a:r>
              <a:rPr lang="en-US" dirty="0" smtClean="0"/>
              <a:t>.</a:t>
            </a:r>
          </a:p>
        </p:txBody>
      </p:sp>
      <p:sp>
        <p:nvSpPr>
          <p:cNvPr id="4" name="Slide Number Placeholder 3"/>
          <p:cNvSpPr>
            <a:spLocks noGrp="1"/>
          </p:cNvSpPr>
          <p:nvPr>
            <p:ph type="sldNum" sz="quarter" idx="10"/>
          </p:nvPr>
        </p:nvSpPr>
        <p:spPr/>
        <p:txBody>
          <a:bodyPr/>
          <a:lstStyle/>
          <a:p>
            <a:fld id="{0F18D230-421E-47D7-94BC-E7984CF18AB9}" type="slidenum">
              <a:rPr lang="en-US" smtClean="0"/>
              <a:t>23</a:t>
            </a:fld>
            <a:endParaRPr lang="en-US"/>
          </a:p>
        </p:txBody>
      </p:sp>
    </p:spTree>
    <p:extLst>
      <p:ext uri="{BB962C8B-B14F-4D97-AF65-F5344CB8AC3E}">
        <p14:creationId xmlns:p14="http://schemas.microsoft.com/office/powerpoint/2010/main" val="2374913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also worth to say that </a:t>
            </a:r>
            <a:r>
              <a:rPr lang="en-US" dirty="0" err="1" smtClean="0"/>
              <a:t>RePO</a:t>
            </a:r>
            <a:r>
              <a:rPr lang="en-US" dirty="0" smtClean="0"/>
              <a:t>+ can be combined</a:t>
            </a:r>
            <a:r>
              <a:rPr lang="en-US" baseline="0" dirty="0" smtClean="0"/>
              <a:t> with a flow-based feature extractor to build a flow-based NIDS.</a:t>
            </a:r>
            <a:endParaRPr lang="en-US" dirty="0"/>
          </a:p>
        </p:txBody>
      </p:sp>
      <p:sp>
        <p:nvSpPr>
          <p:cNvPr id="4" name="Slide Number Placeholder 3"/>
          <p:cNvSpPr>
            <a:spLocks noGrp="1"/>
          </p:cNvSpPr>
          <p:nvPr>
            <p:ph type="sldNum" sz="quarter" idx="10"/>
          </p:nvPr>
        </p:nvSpPr>
        <p:spPr/>
        <p:txBody>
          <a:bodyPr/>
          <a:lstStyle/>
          <a:p>
            <a:fld id="{0F18D230-421E-47D7-94BC-E7984CF18AB9}" type="slidenum">
              <a:rPr lang="en-US" smtClean="0"/>
              <a:t>24</a:t>
            </a:fld>
            <a:endParaRPr lang="en-US"/>
          </a:p>
        </p:txBody>
      </p:sp>
    </p:spTree>
    <p:extLst>
      <p:ext uri="{BB962C8B-B14F-4D97-AF65-F5344CB8AC3E}">
        <p14:creationId xmlns:p14="http://schemas.microsoft.com/office/powerpoint/2010/main" val="3219592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as a flow-based NIDS when we evaluated </a:t>
            </a:r>
            <a:r>
              <a:rPr lang="en-US" dirty="0" err="1" smtClean="0"/>
              <a:t>RePO</a:t>
            </a:r>
            <a:r>
              <a:rPr lang="en-US" dirty="0" smtClean="0"/>
              <a:t>+ in a normal setting it was</a:t>
            </a:r>
            <a:r>
              <a:rPr lang="en-US" baseline="0" dirty="0" smtClean="0"/>
              <a:t> 5 times better than one of our baselines and 1.7 times better than the other one</a:t>
            </a:r>
            <a:endParaRPr lang="en-US" dirty="0"/>
          </a:p>
        </p:txBody>
      </p:sp>
      <p:sp>
        <p:nvSpPr>
          <p:cNvPr id="4" name="Slide Number Placeholder 3"/>
          <p:cNvSpPr>
            <a:spLocks noGrp="1"/>
          </p:cNvSpPr>
          <p:nvPr>
            <p:ph type="sldNum" sz="quarter" idx="10"/>
          </p:nvPr>
        </p:nvSpPr>
        <p:spPr/>
        <p:txBody>
          <a:bodyPr/>
          <a:lstStyle/>
          <a:p>
            <a:fld id="{0F18D230-421E-47D7-94BC-E7984CF18AB9}" type="slidenum">
              <a:rPr lang="en-US" smtClean="0"/>
              <a:t>25</a:t>
            </a:fld>
            <a:endParaRPr lang="en-US"/>
          </a:p>
        </p:txBody>
      </p:sp>
    </p:spTree>
    <p:extLst>
      <p:ext uri="{BB962C8B-B14F-4D97-AF65-F5344CB8AC3E}">
        <p14:creationId xmlns:p14="http://schemas.microsoft.com/office/powerpoint/2010/main" val="6809678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Also in an adversarial setting, the average detection rate of </a:t>
            </a:r>
            <a:r>
              <a:rPr lang="en-US" dirty="0" err="1" smtClean="0"/>
              <a:t>RePO</a:t>
            </a:r>
            <a:r>
              <a:rPr lang="en-US" dirty="0" smtClean="0"/>
              <a:t>+ was 47% which is 1.3 times better than our baselines.</a:t>
            </a:r>
          </a:p>
          <a:p>
            <a:endParaRPr lang="en-US" dirty="0" smtClean="0"/>
          </a:p>
        </p:txBody>
      </p:sp>
      <p:sp>
        <p:nvSpPr>
          <p:cNvPr id="4" name="Slide Number Placeholder 3"/>
          <p:cNvSpPr>
            <a:spLocks noGrp="1"/>
          </p:cNvSpPr>
          <p:nvPr>
            <p:ph type="sldNum" sz="quarter" idx="10"/>
          </p:nvPr>
        </p:nvSpPr>
        <p:spPr/>
        <p:txBody>
          <a:bodyPr/>
          <a:lstStyle/>
          <a:p>
            <a:fld id="{0F18D230-421E-47D7-94BC-E7984CF18AB9}" type="slidenum">
              <a:rPr lang="en-US" smtClean="0"/>
              <a:t>26</a:t>
            </a:fld>
            <a:endParaRPr lang="en-US"/>
          </a:p>
        </p:txBody>
      </p:sp>
    </p:spTree>
    <p:extLst>
      <p:ext uri="{BB962C8B-B14F-4D97-AF65-F5344CB8AC3E}">
        <p14:creationId xmlns:p14="http://schemas.microsoft.com/office/powerpoint/2010/main" val="39415057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in conclusion with the </a:t>
            </a:r>
            <a:r>
              <a:rPr lang="en-US" dirty="0" err="1" smtClean="0"/>
              <a:t>RePO</a:t>
            </a:r>
            <a:r>
              <a:rPr lang="en-US" dirty="0" smtClean="0"/>
              <a:t>+ technique, we can build a more accurate and more robust NIDS in both packet-based and flow-based contexts.</a:t>
            </a:r>
          </a:p>
          <a:p>
            <a:endParaRPr lang="en-US" dirty="0" smtClean="0"/>
          </a:p>
          <a:p>
            <a:r>
              <a:rPr lang="en-US" dirty="0" smtClean="0"/>
              <a:t>Such NIDS can increase the average detection rate in a normal setting by up to 29%</a:t>
            </a:r>
          </a:p>
          <a:p>
            <a:endParaRPr lang="en-US" dirty="0" smtClean="0"/>
          </a:p>
          <a:p>
            <a:r>
              <a:rPr lang="en-US" dirty="0" smtClean="0"/>
              <a:t>And in an adversarial setting by up to 45%.</a:t>
            </a:r>
          </a:p>
        </p:txBody>
      </p:sp>
      <p:sp>
        <p:nvSpPr>
          <p:cNvPr id="4" name="Slide Number Placeholder 3"/>
          <p:cNvSpPr>
            <a:spLocks noGrp="1"/>
          </p:cNvSpPr>
          <p:nvPr>
            <p:ph type="sldNum" sz="quarter" idx="10"/>
          </p:nvPr>
        </p:nvSpPr>
        <p:spPr/>
        <p:txBody>
          <a:bodyPr/>
          <a:lstStyle/>
          <a:p>
            <a:fld id="{0F18D230-421E-47D7-94BC-E7984CF18AB9}" type="slidenum">
              <a:rPr lang="en-US" smtClean="0"/>
              <a:t>27</a:t>
            </a:fld>
            <a:endParaRPr lang="en-US"/>
          </a:p>
        </p:txBody>
      </p:sp>
    </p:spTree>
    <p:extLst>
      <p:ext uri="{BB962C8B-B14F-4D97-AF65-F5344CB8AC3E}">
        <p14:creationId xmlns:p14="http://schemas.microsoft.com/office/powerpoint/2010/main" val="17942214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that’s it</a:t>
            </a:r>
            <a:r>
              <a:rPr lang="en-US" baseline="0" dirty="0" smtClean="0"/>
              <a:t> so let me know if you have any questions.</a:t>
            </a:r>
            <a:endParaRPr lang="en-US" dirty="0"/>
          </a:p>
        </p:txBody>
      </p:sp>
      <p:sp>
        <p:nvSpPr>
          <p:cNvPr id="4" name="Slide Number Placeholder 3"/>
          <p:cNvSpPr>
            <a:spLocks noGrp="1"/>
          </p:cNvSpPr>
          <p:nvPr>
            <p:ph type="sldNum" sz="quarter" idx="10"/>
          </p:nvPr>
        </p:nvSpPr>
        <p:spPr/>
        <p:txBody>
          <a:bodyPr/>
          <a:lstStyle/>
          <a:p>
            <a:fld id="{0F18D230-421E-47D7-94BC-E7984CF18AB9}" type="slidenum">
              <a:rPr lang="en-US" smtClean="0"/>
              <a:t>28</a:t>
            </a:fld>
            <a:endParaRPr lang="en-US"/>
          </a:p>
        </p:txBody>
      </p:sp>
    </p:spTree>
    <p:extLst>
      <p:ext uri="{BB962C8B-B14F-4D97-AF65-F5344CB8AC3E}">
        <p14:creationId xmlns:p14="http://schemas.microsoft.com/office/powerpoint/2010/main" val="13979691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Traditionally, </a:t>
            </a:r>
          </a:p>
          <a:p>
            <a:r>
              <a:rPr lang="en-US" dirty="0" smtClean="0"/>
              <a:t>we had signature-based NIDS like Snort and </a:t>
            </a:r>
            <a:r>
              <a:rPr lang="en-US" dirty="0" err="1" smtClean="0"/>
              <a:t>Suricata</a:t>
            </a:r>
            <a:endParaRPr lang="en-US" dirty="0" smtClean="0"/>
          </a:p>
          <a:p>
            <a:r>
              <a:rPr lang="en-US" dirty="0" smtClean="0"/>
              <a:t>Which were capable of detecting known attacks </a:t>
            </a:r>
          </a:p>
          <a:p>
            <a:r>
              <a:rPr lang="en-US" dirty="0" smtClean="0"/>
              <a:t>by looking at known signatures either a known sequence of bytes or fixed access patterns.</a:t>
            </a:r>
          </a:p>
          <a:p>
            <a:r>
              <a:rPr lang="en-US" dirty="0" smtClean="0"/>
              <a:t>But the problem with these NIDS is that they can’t detect zero-day attacks because there is no known signature for them.</a:t>
            </a:r>
            <a:endParaRPr lang="en-US" dirty="0"/>
          </a:p>
        </p:txBody>
      </p:sp>
      <p:sp>
        <p:nvSpPr>
          <p:cNvPr id="4" name="Slide Number Placeholder 3"/>
          <p:cNvSpPr>
            <a:spLocks noGrp="1"/>
          </p:cNvSpPr>
          <p:nvPr>
            <p:ph type="sldNum" sz="quarter" idx="10"/>
          </p:nvPr>
        </p:nvSpPr>
        <p:spPr/>
        <p:txBody>
          <a:bodyPr/>
          <a:lstStyle/>
          <a:p>
            <a:fld id="{0F18D230-421E-47D7-94BC-E7984CF18AB9}" type="slidenum">
              <a:rPr lang="en-US" smtClean="0"/>
              <a:t>3</a:t>
            </a:fld>
            <a:endParaRPr lang="en-US"/>
          </a:p>
        </p:txBody>
      </p:sp>
    </p:spTree>
    <p:extLst>
      <p:ext uri="{BB962C8B-B14F-4D97-AF65-F5344CB8AC3E}">
        <p14:creationId xmlns:p14="http://schemas.microsoft.com/office/powerpoint/2010/main" val="23877781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 the other hand, we have anomaly-based NIDS</a:t>
            </a:r>
          </a:p>
          <a:p>
            <a:r>
              <a:rPr lang="en-US" dirty="0" smtClean="0"/>
              <a:t>Which are based on machine learning models such as neural networks</a:t>
            </a:r>
          </a:p>
          <a:p>
            <a:r>
              <a:rPr lang="en-US" dirty="0" smtClean="0"/>
              <a:t>These NIDS are only trained on benign inputs</a:t>
            </a:r>
          </a:p>
          <a:p>
            <a:r>
              <a:rPr lang="en-US" dirty="0" smtClean="0"/>
              <a:t>And during execution-time, they measure how similar a new input is to the training set.</a:t>
            </a:r>
          </a:p>
          <a:p>
            <a:r>
              <a:rPr lang="en-US" dirty="0" smtClean="0"/>
              <a:t>So they detect anomalies by looking for deviations from benign network traffic.</a:t>
            </a:r>
          </a:p>
          <a:p>
            <a:r>
              <a:rPr lang="en-US" dirty="0" smtClean="0"/>
              <a:t>Therefore such NIDS are capable of detecting zero-day attacks.</a:t>
            </a:r>
            <a:endParaRPr lang="en-US" dirty="0"/>
          </a:p>
        </p:txBody>
      </p:sp>
      <p:sp>
        <p:nvSpPr>
          <p:cNvPr id="4" name="Slide Number Placeholder 3"/>
          <p:cNvSpPr>
            <a:spLocks noGrp="1"/>
          </p:cNvSpPr>
          <p:nvPr>
            <p:ph type="sldNum" sz="quarter" idx="10"/>
          </p:nvPr>
        </p:nvSpPr>
        <p:spPr/>
        <p:txBody>
          <a:bodyPr/>
          <a:lstStyle/>
          <a:p>
            <a:fld id="{0F18D230-421E-47D7-94BC-E7984CF18AB9}" type="slidenum">
              <a:rPr lang="en-US" smtClean="0"/>
              <a:t>4</a:t>
            </a:fld>
            <a:endParaRPr lang="en-US"/>
          </a:p>
        </p:txBody>
      </p:sp>
    </p:spTree>
    <p:extLst>
      <p:ext uri="{BB962C8B-B14F-4D97-AF65-F5344CB8AC3E}">
        <p14:creationId xmlns:p14="http://schemas.microsoft.com/office/powerpoint/2010/main" val="4025770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this is how an anomaly-based NIDS Looks like: These NIDS have two major components: a feature extractor and an anomaly detector</a:t>
            </a:r>
          </a:p>
          <a:p>
            <a:r>
              <a:rPr lang="en-US" dirty="0" smtClean="0"/>
              <a:t>The feature extractor receives a stream of packets and extracts some features from them. They can be built in two different ways:</a:t>
            </a:r>
          </a:p>
          <a:p>
            <a:r>
              <a:rPr lang="en-US" dirty="0" smtClean="0"/>
              <a:t>They can extract high-level features from a whole flow. We call NIDS which are based on these feature extractors a flow-based NIDS</a:t>
            </a:r>
          </a:p>
          <a:p>
            <a:r>
              <a:rPr lang="en-US" dirty="0" smtClean="0"/>
              <a:t>They can also extract features from every single packet. We call NIDS which are based on these feature extractors a packet-based NIDS</a:t>
            </a:r>
          </a:p>
          <a:p>
            <a:r>
              <a:rPr lang="en-US" dirty="0" smtClean="0"/>
              <a:t>Then the feature vectors extracted by the feature extractor are fed to the anomaly detector component</a:t>
            </a:r>
          </a:p>
          <a:p>
            <a:r>
              <a:rPr lang="en-US" dirty="0" smtClean="0"/>
              <a:t>This component can also be built in several different ways as shown in previous work: like with the help of an ensemble of </a:t>
            </a:r>
            <a:r>
              <a:rPr lang="en-US" dirty="0" err="1" smtClean="0"/>
              <a:t>autoencoders</a:t>
            </a:r>
            <a:r>
              <a:rPr lang="en-US" dirty="0" smtClean="0"/>
              <a:t> or GANs or some other ways.</a:t>
            </a:r>
          </a:p>
          <a:p>
            <a:r>
              <a:rPr lang="en-US" dirty="0" smtClean="0"/>
              <a:t>But at the end of the day regardless of how this anomaly detector is created for each input it calculates a similarity score and compares it against a threshold. If the score was less than the threshold it labels that input as a benign input otherwise it’ll label it as a malicious input. And the threshold is set based on the acceptable level of false alerts or false positive rate.</a:t>
            </a:r>
          </a:p>
        </p:txBody>
      </p:sp>
      <p:sp>
        <p:nvSpPr>
          <p:cNvPr id="4" name="Slide Number Placeholder 3"/>
          <p:cNvSpPr>
            <a:spLocks noGrp="1"/>
          </p:cNvSpPr>
          <p:nvPr>
            <p:ph type="sldNum" sz="quarter" idx="10"/>
          </p:nvPr>
        </p:nvSpPr>
        <p:spPr/>
        <p:txBody>
          <a:bodyPr/>
          <a:lstStyle/>
          <a:p>
            <a:fld id="{0F18D230-421E-47D7-94BC-E7984CF18AB9}" type="slidenum">
              <a:rPr lang="en-US" smtClean="0"/>
              <a:t>5</a:t>
            </a:fld>
            <a:endParaRPr lang="en-US"/>
          </a:p>
        </p:txBody>
      </p:sp>
    </p:spTree>
    <p:extLst>
      <p:ext uri="{BB962C8B-B14F-4D97-AF65-F5344CB8AC3E}">
        <p14:creationId xmlns:p14="http://schemas.microsoft.com/office/powerpoint/2010/main" val="33858404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the existing work has some problems:</a:t>
            </a:r>
          </a:p>
          <a:p>
            <a:r>
              <a:rPr lang="en-US" dirty="0" smtClean="0"/>
              <a:t>The first problem is that they were evaluated on old datasets or datasets that don’t include different types of network attacks.</a:t>
            </a:r>
          </a:p>
          <a:p>
            <a:r>
              <a:rPr lang="en-US" dirty="0" smtClean="0"/>
              <a:t>But when we evaluated them on a dataset with a variety of network attacks they showed very poor performance in a low false alert setting.</a:t>
            </a:r>
          </a:p>
          <a:p>
            <a:r>
              <a:rPr lang="en-US" dirty="0" smtClean="0"/>
              <a:t>For example here in this graph, you can see how </a:t>
            </a:r>
            <a:r>
              <a:rPr lang="en-US" dirty="0" err="1" smtClean="0"/>
              <a:t>Kitsune</a:t>
            </a:r>
            <a:r>
              <a:rPr lang="en-US" dirty="0" smtClean="0"/>
              <a:t> which is a packet-based NIDS performs on this dataset when we have set its threshold in a way to only have a 1% false-positive rate. As you can see TPRs for most of the attacks are almost zero or pretty low in such a setting.</a:t>
            </a:r>
          </a:p>
        </p:txBody>
      </p:sp>
      <p:sp>
        <p:nvSpPr>
          <p:cNvPr id="4" name="Slide Number Placeholder 3"/>
          <p:cNvSpPr>
            <a:spLocks noGrp="1"/>
          </p:cNvSpPr>
          <p:nvPr>
            <p:ph type="sldNum" sz="quarter" idx="10"/>
          </p:nvPr>
        </p:nvSpPr>
        <p:spPr/>
        <p:txBody>
          <a:bodyPr/>
          <a:lstStyle/>
          <a:p>
            <a:fld id="{0F18D230-421E-47D7-94BC-E7984CF18AB9}" type="slidenum">
              <a:rPr lang="en-US" smtClean="0"/>
              <a:t>6</a:t>
            </a:fld>
            <a:endParaRPr lang="en-US"/>
          </a:p>
        </p:txBody>
      </p:sp>
    </p:spTree>
    <p:extLst>
      <p:ext uri="{BB962C8B-B14F-4D97-AF65-F5344CB8AC3E}">
        <p14:creationId xmlns:p14="http://schemas.microsoft.com/office/powerpoint/2010/main" val="42372902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problem with the existing work is that they are vulnerable to the adversarial example attack!</a:t>
            </a:r>
          </a:p>
          <a:p>
            <a:r>
              <a:rPr lang="en-US" dirty="0" smtClean="0"/>
              <a:t>In our previous work, we showed that by applying a set of transformations on the malicious traffic such as changing the IAT between packets, splitting large packets into multiple smaller packets, and injecting fake packets into the packet stream the attacker can fool the NIDS to label this malicious traffic as benign but in a way to still be able to carry out the original malicious intent of the attack without breaking the underlying network protocols</a:t>
            </a:r>
          </a:p>
        </p:txBody>
      </p:sp>
      <p:sp>
        <p:nvSpPr>
          <p:cNvPr id="4" name="Slide Number Placeholder 3"/>
          <p:cNvSpPr>
            <a:spLocks noGrp="1"/>
          </p:cNvSpPr>
          <p:nvPr>
            <p:ph type="sldNum" sz="quarter" idx="10"/>
          </p:nvPr>
        </p:nvSpPr>
        <p:spPr/>
        <p:txBody>
          <a:bodyPr/>
          <a:lstStyle/>
          <a:p>
            <a:fld id="{0F18D230-421E-47D7-94BC-E7984CF18AB9}" type="slidenum">
              <a:rPr lang="en-US" smtClean="0"/>
              <a:t>7</a:t>
            </a:fld>
            <a:endParaRPr lang="en-US"/>
          </a:p>
        </p:txBody>
      </p:sp>
    </p:spTree>
    <p:extLst>
      <p:ext uri="{BB962C8B-B14F-4D97-AF65-F5344CB8AC3E}">
        <p14:creationId xmlns:p14="http://schemas.microsoft.com/office/powerpoint/2010/main" val="21108274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in the</a:t>
            </a:r>
            <a:r>
              <a:rPr lang="en-US" baseline="0" dirty="0" smtClean="0"/>
              <a:t> rest of this presentation </a:t>
            </a:r>
            <a:r>
              <a:rPr lang="en-US" dirty="0" smtClean="0"/>
              <a:t>we want to see how we can build </a:t>
            </a:r>
            <a:r>
              <a:rPr lang="en-US" sz="1200" dirty="0" smtClean="0">
                <a:solidFill>
                  <a:schemeClr val="bg1"/>
                </a:solidFill>
                <a:effectLst>
                  <a:outerShdw blurRad="38100" dist="38100" dir="2700000" algn="tl">
                    <a:srgbClr val="000000">
                      <a:alpha val="43137"/>
                    </a:srgbClr>
                  </a:outerShdw>
                </a:effectLst>
                <a:latin typeface="Bernard MT Condensed" panose="02050806060905020404" pitchFamily="18" charset="0"/>
              </a:rPr>
              <a:t>an NIDS capable of detecting different types of network attacks in a low false alert setting with an enhanced robustness against adversarial examples?</a:t>
            </a:r>
            <a:endParaRPr lang="en-US" dirty="0"/>
          </a:p>
        </p:txBody>
      </p:sp>
      <p:sp>
        <p:nvSpPr>
          <p:cNvPr id="4" name="Slide Number Placeholder 3"/>
          <p:cNvSpPr>
            <a:spLocks noGrp="1"/>
          </p:cNvSpPr>
          <p:nvPr>
            <p:ph type="sldNum" sz="quarter" idx="10"/>
          </p:nvPr>
        </p:nvSpPr>
        <p:spPr/>
        <p:txBody>
          <a:bodyPr/>
          <a:lstStyle/>
          <a:p>
            <a:fld id="{0F18D230-421E-47D7-94BC-E7984CF18AB9}" type="slidenum">
              <a:rPr lang="en-US" smtClean="0"/>
              <a:t>8</a:t>
            </a:fld>
            <a:endParaRPr lang="en-US"/>
          </a:p>
        </p:txBody>
      </p:sp>
    </p:spTree>
    <p:extLst>
      <p:ext uri="{BB962C8B-B14F-4D97-AF65-F5344CB8AC3E}">
        <p14:creationId xmlns:p14="http://schemas.microsoft.com/office/powerpoint/2010/main" val="10334913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in order to build a better NIDS, we first want to inspect </a:t>
            </a:r>
            <a:r>
              <a:rPr lang="en-US" dirty="0" err="1" smtClean="0"/>
              <a:t>Kitsune</a:t>
            </a:r>
            <a:r>
              <a:rPr lang="en-US" dirty="0" smtClean="0"/>
              <a:t> more and see why it showed such a poor performance. So we will look into the problems that exist in its feature extractor as well as the problems with its anomaly detector </a:t>
            </a:r>
          </a:p>
        </p:txBody>
      </p:sp>
      <p:sp>
        <p:nvSpPr>
          <p:cNvPr id="4" name="Slide Number Placeholder 3"/>
          <p:cNvSpPr>
            <a:spLocks noGrp="1"/>
          </p:cNvSpPr>
          <p:nvPr>
            <p:ph type="sldNum" sz="quarter" idx="10"/>
          </p:nvPr>
        </p:nvSpPr>
        <p:spPr/>
        <p:txBody>
          <a:bodyPr/>
          <a:lstStyle/>
          <a:p>
            <a:fld id="{0F18D230-421E-47D7-94BC-E7984CF18AB9}" type="slidenum">
              <a:rPr lang="en-US" smtClean="0"/>
              <a:t>9</a:t>
            </a:fld>
            <a:endParaRPr lang="en-US"/>
          </a:p>
        </p:txBody>
      </p:sp>
    </p:spTree>
    <p:extLst>
      <p:ext uri="{BB962C8B-B14F-4D97-AF65-F5344CB8AC3E}">
        <p14:creationId xmlns:p14="http://schemas.microsoft.com/office/powerpoint/2010/main" val="3317905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BFD7415-345C-4D58-8FFC-90D505D3400A}" type="datetimeFigureOut">
              <a:rPr lang="en-US" smtClean="0"/>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3462421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FD7415-345C-4D58-8FFC-90D505D3400A}" type="datetimeFigureOut">
              <a:rPr lang="en-US" smtClean="0"/>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4125367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BFD7415-345C-4D58-8FFC-90D505D3400A}" type="datetimeFigureOut">
              <a:rPr lang="en-US" smtClean="0"/>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2589793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5695392" y="804689"/>
            <a:ext cx="6114805" cy="5239976"/>
          </a:xfrm>
        </p:spPr>
        <p:txBody>
          <a:bodyPr/>
          <a:lstStyle>
            <a:lvl1pPr marL="228600" indent="-228600">
              <a:buFont typeface="Wingdings" panose="05000000000000000000" pitchFamily="2" charset="2"/>
              <a:buChar char="§"/>
              <a:defRPr>
                <a:solidFill>
                  <a:schemeClr val="tx1">
                    <a:lumMod val="75000"/>
                    <a:lumOff val="25000"/>
                  </a:schemeClr>
                </a:solidFill>
                <a:latin typeface="Sitka Banner" panose="02000505000000020004" pitchFamily="2" charset="0"/>
              </a:defRPr>
            </a:lvl1pPr>
            <a:lvl2pPr marL="685800" indent="-228600">
              <a:buFont typeface="Wingdings" panose="05000000000000000000" pitchFamily="2" charset="2"/>
              <a:buChar char="§"/>
              <a:defRPr>
                <a:solidFill>
                  <a:schemeClr val="tx1">
                    <a:lumMod val="75000"/>
                    <a:lumOff val="25000"/>
                  </a:schemeClr>
                </a:solidFill>
                <a:latin typeface="Sitka Banner" panose="02000505000000020004" pitchFamily="2" charset="0"/>
              </a:defRPr>
            </a:lvl2pPr>
            <a:lvl3pPr marL="1143000" indent="-228600">
              <a:buFont typeface="Wingdings" panose="05000000000000000000" pitchFamily="2" charset="2"/>
              <a:buChar char="§"/>
              <a:defRPr>
                <a:solidFill>
                  <a:schemeClr val="tx1">
                    <a:lumMod val="75000"/>
                    <a:lumOff val="25000"/>
                  </a:schemeClr>
                </a:solidFill>
                <a:latin typeface="Sitka Banner" panose="02000505000000020004" pitchFamily="2" charset="0"/>
              </a:defRPr>
            </a:lvl3pPr>
            <a:lvl4pPr marL="1600200" indent="-228600">
              <a:buFont typeface="Wingdings" panose="05000000000000000000" pitchFamily="2" charset="2"/>
              <a:buChar char="§"/>
              <a:defRPr>
                <a:solidFill>
                  <a:schemeClr val="tx1">
                    <a:lumMod val="75000"/>
                    <a:lumOff val="25000"/>
                  </a:schemeClr>
                </a:solidFill>
                <a:latin typeface="Sitka Banner" panose="02000505000000020004" pitchFamily="2" charset="0"/>
              </a:defRPr>
            </a:lvl4pPr>
            <a:lvl5pPr marL="2057400" indent="-228600">
              <a:buFont typeface="Wingdings" panose="05000000000000000000" pitchFamily="2" charset="2"/>
              <a:buChar char="§"/>
              <a:defRPr>
                <a:solidFill>
                  <a:schemeClr val="tx1">
                    <a:lumMod val="75000"/>
                    <a:lumOff val="25000"/>
                  </a:schemeClr>
                </a:solidFill>
                <a:latin typeface="Sitka Banner" panose="02000505000000020004" pitchFamily="2" charset="0"/>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EBFD7415-345C-4D58-8FFC-90D505D3400A}" type="datetimeFigureOut">
              <a:rPr lang="en-US" smtClean="0"/>
              <a:t>11/11/2020</a:t>
            </a:fld>
            <a:endParaRPr lang="en-US"/>
          </a:p>
        </p:txBody>
      </p:sp>
      <p:sp>
        <p:nvSpPr>
          <p:cNvPr id="5" name="Footer Placeholder 4"/>
          <p:cNvSpPr>
            <a:spLocks noGrp="1"/>
          </p:cNvSpPr>
          <p:nvPr>
            <p:ph type="ftr" sz="quarter" idx="11"/>
          </p:nvPr>
        </p:nvSpPr>
        <p:spPr/>
        <p:txBody>
          <a:bodyPr/>
          <a:lstStyle/>
          <a:p>
            <a:endParaRPr lang="en-US" dirty="0"/>
          </a:p>
        </p:txBody>
      </p:sp>
      <p:sp>
        <p:nvSpPr>
          <p:cNvPr id="8" name="Date Placeholder 3"/>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4E0610C-4ECD-4842-8A6C-DEB93E7CE85D}" type="datetimeFigureOut">
              <a:rPr lang="en-US" smtClean="0"/>
              <a:pPr/>
              <a:t>11/11/2020</a:t>
            </a:fld>
            <a:endParaRPr lang="en-US"/>
          </a:p>
        </p:txBody>
      </p:sp>
      <p:sp>
        <p:nvSpPr>
          <p:cNvPr id="10" name="Rectangle 9"/>
          <p:cNvSpPr/>
          <p:nvPr userDrawn="1"/>
        </p:nvSpPr>
        <p:spPr>
          <a:xfrm>
            <a:off x="0" y="0"/>
            <a:ext cx="523142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dirty="0"/>
          </a:p>
        </p:txBody>
      </p:sp>
      <p:grpSp>
        <p:nvGrpSpPr>
          <p:cNvPr id="11" name="Group 10"/>
          <p:cNvGrpSpPr/>
          <p:nvPr userDrawn="1"/>
        </p:nvGrpSpPr>
        <p:grpSpPr>
          <a:xfrm>
            <a:off x="471638" y="5780897"/>
            <a:ext cx="4759785" cy="786063"/>
            <a:chOff x="471638" y="5780897"/>
            <a:chExt cx="4759785" cy="786063"/>
          </a:xfrm>
        </p:grpSpPr>
        <p:cxnSp>
          <p:nvCxnSpPr>
            <p:cNvPr id="12" name="Straight Connector 11"/>
            <p:cNvCxnSpPr/>
            <p:nvPr/>
          </p:nvCxnSpPr>
          <p:spPr>
            <a:xfrm>
              <a:off x="471638" y="5780897"/>
              <a:ext cx="4759785" cy="0"/>
            </a:xfrm>
            <a:prstGeom prst="line">
              <a:avLst/>
            </a:prstGeom>
            <a:ln w="146050">
              <a:solidFill>
                <a:schemeClr val="accent4">
                  <a:lumMod val="40000"/>
                  <a:lumOff val="60000"/>
                </a:schemeClr>
              </a:solidFill>
              <a:headEnd type="diamond"/>
            </a:ln>
            <a:effectLst>
              <a:outerShdw blurRad="50800" dist="50800" dir="5400000" algn="ctr" rotWithShape="0">
                <a:srgbClr val="000000">
                  <a:alpha val="30000"/>
                </a:srgbClr>
              </a:outerShdw>
            </a:effectLst>
          </p:spPr>
          <p:style>
            <a:lnRef idx="1">
              <a:schemeClr val="accent5"/>
            </a:lnRef>
            <a:fillRef idx="0">
              <a:schemeClr val="accent5"/>
            </a:fillRef>
            <a:effectRef idx="0">
              <a:schemeClr val="accent5"/>
            </a:effectRef>
            <a:fontRef idx="minor">
              <a:schemeClr val="tx1"/>
            </a:fontRef>
          </p:style>
        </p:cxnSp>
        <p:cxnSp>
          <p:nvCxnSpPr>
            <p:cNvPr id="13" name="Straight Connector 12"/>
            <p:cNvCxnSpPr/>
            <p:nvPr/>
          </p:nvCxnSpPr>
          <p:spPr>
            <a:xfrm>
              <a:off x="1260909" y="6173929"/>
              <a:ext cx="3970514" cy="0"/>
            </a:xfrm>
            <a:prstGeom prst="line">
              <a:avLst/>
            </a:prstGeom>
            <a:ln w="146050">
              <a:solidFill>
                <a:schemeClr val="accent4">
                  <a:lumMod val="60000"/>
                  <a:lumOff val="40000"/>
                </a:schemeClr>
              </a:solidFill>
              <a:headEnd type="diamond"/>
            </a:ln>
            <a:effectLst>
              <a:outerShdw blurRad="50800" dist="50800" dir="5400000" algn="ctr" rotWithShape="0">
                <a:srgbClr val="000000">
                  <a:alpha val="30000"/>
                </a:srgbClr>
              </a:outerShdw>
            </a:effectLst>
          </p:spPr>
          <p:style>
            <a:lnRef idx="1">
              <a:schemeClr val="accent5"/>
            </a:lnRef>
            <a:fillRef idx="0">
              <a:schemeClr val="accent5"/>
            </a:fillRef>
            <a:effectRef idx="0">
              <a:schemeClr val="accent5"/>
            </a:effectRef>
            <a:fontRef idx="minor">
              <a:schemeClr val="tx1"/>
            </a:fontRef>
          </p:style>
        </p:cxnSp>
        <p:cxnSp>
          <p:nvCxnSpPr>
            <p:cNvPr id="14" name="Straight Connector 13"/>
            <p:cNvCxnSpPr/>
            <p:nvPr/>
          </p:nvCxnSpPr>
          <p:spPr>
            <a:xfrm>
              <a:off x="2021305" y="6566960"/>
              <a:ext cx="3210118" cy="0"/>
            </a:xfrm>
            <a:prstGeom prst="line">
              <a:avLst/>
            </a:prstGeom>
            <a:ln w="146050">
              <a:solidFill>
                <a:schemeClr val="accent2">
                  <a:lumMod val="40000"/>
                  <a:lumOff val="60000"/>
                </a:schemeClr>
              </a:solidFill>
              <a:headEnd type="diamond"/>
            </a:ln>
            <a:effectLst>
              <a:outerShdw blurRad="50800" dist="50800" dir="5400000" algn="ctr" rotWithShape="0">
                <a:srgbClr val="000000">
                  <a:alpha val="30000"/>
                </a:srgbClr>
              </a:outerShdw>
            </a:effectLst>
          </p:spPr>
          <p:style>
            <a:lnRef idx="1">
              <a:schemeClr val="accent5"/>
            </a:lnRef>
            <a:fillRef idx="0">
              <a:schemeClr val="accent5"/>
            </a:fillRef>
            <a:effectRef idx="0">
              <a:schemeClr val="accent5"/>
            </a:effectRef>
            <a:fontRef idx="minor">
              <a:schemeClr val="tx1"/>
            </a:fontRef>
          </p:style>
        </p:cxnSp>
      </p:grpSp>
      <p:sp>
        <p:nvSpPr>
          <p:cNvPr id="2" name="Title 1"/>
          <p:cNvSpPr>
            <a:spLocks noGrp="1"/>
          </p:cNvSpPr>
          <p:nvPr>
            <p:ph type="title"/>
          </p:nvPr>
        </p:nvSpPr>
        <p:spPr>
          <a:xfrm>
            <a:off x="796937" y="2766218"/>
            <a:ext cx="3637547" cy="1325563"/>
          </a:xfrm>
        </p:spPr>
        <p:txBody>
          <a:bodyPr/>
          <a:lstStyle>
            <a:lvl1pPr algn="ctr">
              <a:defRPr>
                <a:solidFill>
                  <a:schemeClr val="bg1"/>
                </a:solidFill>
                <a:effectLst>
                  <a:outerShdw blurRad="38100" dist="38100" dir="2700000" algn="tl">
                    <a:srgbClr val="000000">
                      <a:alpha val="43137"/>
                    </a:srgbClr>
                  </a:outerShdw>
                </a:effectLst>
                <a:latin typeface="Bernard MT Condensed" panose="02050806060905020404" pitchFamily="18"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23171980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BFD7415-345C-4D58-8FFC-90D505D3400A}" type="datetimeFigureOut">
              <a:rPr lang="en-US" smtClean="0"/>
              <a:t>11/11/2020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3529573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BFD7415-345C-4D58-8FFC-90D505D3400A}" type="datetimeFigureOut">
              <a:rPr lang="en-US" smtClean="0"/>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4206473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BFD7415-345C-4D58-8FFC-90D505D3400A}" type="datetimeFigureOut">
              <a:rPr lang="en-US" smtClean="0"/>
              <a:t>11/11/2020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845394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BFD7415-345C-4D58-8FFC-90D505D3400A}" type="datetimeFigureOut">
              <a:rPr lang="en-US" smtClean="0"/>
              <a:t>11/11/2020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3663200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FD7415-345C-4D58-8FFC-90D505D3400A}" type="datetimeFigureOut">
              <a:rPr lang="en-US" smtClean="0"/>
              <a:t>11/11/2020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252961775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BFD7415-345C-4D58-8FFC-90D505D3400A}" type="datetimeFigureOut">
              <a:rPr lang="en-US" smtClean="0"/>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4473392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BFD7415-345C-4D58-8FFC-90D505D3400A}" type="datetimeFigureOut">
              <a:rPr lang="en-US" smtClean="0"/>
              <a:t>11/11/2020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4C56A3-803C-4812-A47E-01BF09B22DDE}" type="slidenum">
              <a:rPr lang="en-US" smtClean="0"/>
              <a:t>‹#›</a:t>
            </a:fld>
            <a:endParaRPr lang="en-US"/>
          </a:p>
        </p:txBody>
      </p:sp>
    </p:spTree>
    <p:extLst>
      <p:ext uri="{BB962C8B-B14F-4D97-AF65-F5344CB8AC3E}">
        <p14:creationId xmlns:p14="http://schemas.microsoft.com/office/powerpoint/2010/main" val="639639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FD7415-345C-4D58-8FFC-90D505D3400A}" type="datetimeFigureOut">
              <a:rPr lang="en-US" smtClean="0"/>
              <a:t>11/11/2020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4C56A3-803C-4812-A47E-01BF09B22DDE}" type="slidenum">
              <a:rPr lang="en-US" smtClean="0"/>
              <a:t>‹#›</a:t>
            </a:fld>
            <a:endParaRPr lang="en-US"/>
          </a:p>
        </p:txBody>
      </p:sp>
    </p:spTree>
    <p:extLst>
      <p:ext uri="{BB962C8B-B14F-4D97-AF65-F5344CB8AC3E}">
        <p14:creationId xmlns:p14="http://schemas.microsoft.com/office/powerpoint/2010/main" val="2988541190"/>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45.png"/></Relationships>
</file>

<file path=ppt/slides/_rels/slide1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rot="2700952">
            <a:off x="749510" y="754216"/>
            <a:ext cx="2299427" cy="2299427"/>
          </a:xfrm>
          <a:prstGeom prst="rect">
            <a:avLst/>
          </a:prstGeom>
          <a:noFill/>
          <a:ln w="254000" cap="flat" cmpd="sng" algn="ctr">
            <a:solidFill>
              <a:schemeClr val="accent4"/>
            </a:solidFill>
            <a:prstDash val="solid"/>
            <a:miter lim="800000"/>
            <a:headEnd type="none" w="med" len="med"/>
            <a:tailEnd type="none" w="med" len="med"/>
          </a:ln>
          <a:effectLst>
            <a:glow>
              <a:schemeClr val="accent1">
                <a:alpha val="40000"/>
              </a:schemeClr>
            </a:glow>
          </a:effectLst>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10" name="Rectangle 9"/>
          <p:cNvSpPr/>
          <p:nvPr/>
        </p:nvSpPr>
        <p:spPr>
          <a:xfrm rot="2700952">
            <a:off x="1483590" y="3948519"/>
            <a:ext cx="808068" cy="808068"/>
          </a:xfrm>
          <a:prstGeom prst="rect">
            <a:avLst/>
          </a:prstGeom>
          <a:noFill/>
          <a:ln w="127000" cap="flat" cmpd="sng" algn="ctr">
            <a:solidFill>
              <a:schemeClr val="accent2"/>
            </a:solidFill>
            <a:prstDash val="solid"/>
            <a:miter lim="800000"/>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6" name="Title 1"/>
          <p:cNvSpPr txBox="1">
            <a:spLocks/>
          </p:cNvSpPr>
          <p:nvPr/>
        </p:nvSpPr>
        <p:spPr>
          <a:xfrm>
            <a:off x="1634592" y="940437"/>
            <a:ext cx="8282040" cy="1985787"/>
          </a:xfrm>
          <a:prstGeom prst="rect">
            <a:avLst/>
          </a:prstGeom>
          <a:solidFill>
            <a:schemeClr val="bg1"/>
          </a:solidFill>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chemeClr val="accent1"/>
                </a:solidFill>
                <a:latin typeface="Bernard MT Condensed" panose="02050806060905020404" pitchFamily="18" charset="0"/>
              </a:rPr>
              <a:t>Enhancing Robustness </a:t>
            </a:r>
            <a:r>
              <a:rPr lang="en-US" sz="4800" b="1" dirty="0" smtClean="0">
                <a:solidFill>
                  <a:schemeClr val="accent1"/>
                </a:solidFill>
                <a:latin typeface="Bernard MT Condensed" panose="02050806060905020404" pitchFamily="18" charset="0"/>
              </a:rPr>
              <a:t>Against Adversarial Examples </a:t>
            </a:r>
            <a:r>
              <a:rPr lang="en-US" sz="4800" b="1" dirty="0">
                <a:solidFill>
                  <a:schemeClr val="accent1"/>
                </a:solidFill>
                <a:latin typeface="Bernard MT Condensed" panose="02050806060905020404" pitchFamily="18" charset="0"/>
              </a:rPr>
              <a:t>in </a:t>
            </a:r>
            <a:r>
              <a:rPr lang="en-US" sz="4800" b="1" dirty="0" smtClean="0">
                <a:solidFill>
                  <a:schemeClr val="accent1"/>
                </a:solidFill>
                <a:latin typeface="Bernard MT Condensed" panose="02050806060905020404" pitchFamily="18" charset="0"/>
              </a:rPr>
              <a:t>Network Intrusion </a:t>
            </a:r>
            <a:r>
              <a:rPr lang="en-US" sz="4800" b="1" dirty="0">
                <a:solidFill>
                  <a:schemeClr val="accent1"/>
                </a:solidFill>
                <a:latin typeface="Bernard MT Condensed" panose="02050806060905020404" pitchFamily="18" charset="0"/>
              </a:rPr>
              <a:t>Detection Systems</a:t>
            </a:r>
          </a:p>
        </p:txBody>
      </p:sp>
      <p:sp>
        <p:nvSpPr>
          <p:cNvPr id="9" name="Rectangle 8"/>
          <p:cNvSpPr/>
          <p:nvPr/>
        </p:nvSpPr>
        <p:spPr>
          <a:xfrm>
            <a:off x="1714465" y="4057072"/>
            <a:ext cx="5450127" cy="584775"/>
          </a:xfrm>
          <a:prstGeom prst="rect">
            <a:avLst/>
          </a:prstGeom>
          <a:solidFill>
            <a:schemeClr val="bg1"/>
          </a:solidFill>
        </p:spPr>
        <p:txBody>
          <a:bodyPr wrap="square">
            <a:spAutoFit/>
          </a:bodyPr>
          <a:lstStyle/>
          <a:p>
            <a:r>
              <a:rPr lang="en-US" sz="3200" b="1" dirty="0">
                <a:latin typeface="Brush Script MT" panose="03060802040406070304" pitchFamily="66" charset="0"/>
              </a:rPr>
              <a:t>Mohammad </a:t>
            </a:r>
            <a:r>
              <a:rPr lang="en-US" sz="3200" b="1" dirty="0" smtClean="0">
                <a:latin typeface="Brush Script MT" panose="03060802040406070304" pitchFamily="66" charset="0"/>
              </a:rPr>
              <a:t>Hashemi, Eric Keller</a:t>
            </a:r>
            <a:endParaRPr lang="en-US" sz="3200" b="1" dirty="0">
              <a:latin typeface="Brush Script MT" panose="03060802040406070304" pitchFamily="66" charset="0"/>
            </a:endParaRPr>
          </a:p>
        </p:txBody>
      </p:sp>
      <p:sp>
        <p:nvSpPr>
          <p:cNvPr id="14" name="Rectangle 13"/>
          <p:cNvSpPr/>
          <p:nvPr/>
        </p:nvSpPr>
        <p:spPr>
          <a:xfrm rot="2700952">
            <a:off x="1483589" y="5258910"/>
            <a:ext cx="808068" cy="808068"/>
          </a:xfrm>
          <a:prstGeom prst="rect">
            <a:avLst/>
          </a:prstGeom>
          <a:noFill/>
          <a:ln w="127000" cap="flat" cmpd="sng" algn="ctr">
            <a:solidFill>
              <a:schemeClr val="accent2">
                <a:lumMod val="50000"/>
              </a:schemeClr>
            </a:solidFill>
            <a:prstDash val="solid"/>
            <a:miter lim="800000"/>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
        <p:nvSpPr>
          <p:cNvPr id="15" name="Rectangle 14"/>
          <p:cNvSpPr/>
          <p:nvPr/>
        </p:nvSpPr>
        <p:spPr>
          <a:xfrm>
            <a:off x="1702890" y="5391566"/>
            <a:ext cx="4072722" cy="523220"/>
          </a:xfrm>
          <a:prstGeom prst="rect">
            <a:avLst/>
          </a:prstGeom>
          <a:solidFill>
            <a:schemeClr val="bg1"/>
          </a:solidFill>
        </p:spPr>
        <p:txBody>
          <a:bodyPr wrap="square">
            <a:spAutoFit/>
          </a:bodyPr>
          <a:lstStyle/>
          <a:p>
            <a:r>
              <a:rPr lang="en-US" sz="2800" b="1" dirty="0" smtClean="0">
                <a:latin typeface="Brush Script MT" panose="03060802040406070304" pitchFamily="66" charset="0"/>
              </a:rPr>
              <a:t>University of Colorado Boulder</a:t>
            </a:r>
            <a:endParaRPr lang="en-US" sz="2800" b="1" dirty="0">
              <a:latin typeface="Brush Script MT" panose="03060802040406070304" pitchFamily="66" charset="0"/>
            </a:endParaRPr>
          </a:p>
        </p:txBody>
      </p:sp>
      <p:sp>
        <p:nvSpPr>
          <p:cNvPr id="2" name="Rectangle 1"/>
          <p:cNvSpPr/>
          <p:nvPr/>
        </p:nvSpPr>
        <p:spPr>
          <a:xfrm>
            <a:off x="9763065" y="6488668"/>
            <a:ext cx="2428935" cy="369332"/>
          </a:xfrm>
          <a:prstGeom prst="rect">
            <a:avLst/>
          </a:prstGeom>
        </p:spPr>
        <p:txBody>
          <a:bodyPr wrap="none">
            <a:spAutoFit/>
          </a:bodyPr>
          <a:lstStyle/>
          <a:p>
            <a:r>
              <a:rPr lang="en-US" dirty="0">
                <a:solidFill>
                  <a:srgbClr val="222222"/>
                </a:solidFill>
                <a:latin typeface="Arial" panose="020B0604020202020204" pitchFamily="34" charset="0"/>
              </a:rPr>
              <a:t> IEEE NFV-SDN 2020</a:t>
            </a:r>
            <a:endParaRPr lang="en-US" dirty="0"/>
          </a:p>
        </p:txBody>
      </p:sp>
    </p:spTree>
    <p:extLst>
      <p:ext uri="{BB962C8B-B14F-4D97-AF65-F5344CB8AC3E}">
        <p14:creationId xmlns:p14="http://schemas.microsoft.com/office/powerpoint/2010/main" val="17876908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smtClean="0"/>
              <a:t>Features in </a:t>
            </a:r>
            <a:r>
              <a:rPr lang="en-US" dirty="0" err="1" smtClean="0"/>
              <a:t>Kitsune</a:t>
            </a:r>
            <a:r>
              <a:rPr lang="en-US" dirty="0" smtClean="0"/>
              <a:t> are designed in a way to detect streams in which lots of packets are sent in a short amount of time.</a:t>
            </a:r>
          </a:p>
          <a:p>
            <a:pPr lvl="1"/>
            <a:endParaRPr lang="en-US" dirty="0"/>
          </a:p>
          <a:p>
            <a:r>
              <a:rPr lang="en-US" dirty="0" smtClean="0"/>
              <a:t>That is why </a:t>
            </a:r>
            <a:r>
              <a:rPr lang="en-US" dirty="0" err="1" smtClean="0"/>
              <a:t>Kitsune</a:t>
            </a:r>
            <a:r>
              <a:rPr lang="en-US" dirty="0" smtClean="0"/>
              <a:t>-AE could detect Hulk attack very well but not the other ones.</a:t>
            </a:r>
            <a:endParaRPr lang="en-US" dirty="0"/>
          </a:p>
          <a:p>
            <a:endParaRPr lang="en-US" dirty="0" smtClean="0"/>
          </a:p>
          <a:p>
            <a:r>
              <a:rPr lang="en-US" dirty="0" smtClean="0"/>
              <a:t>Hand engineered features designed to detect specific types of attacks contradict our initial goal to detect </a:t>
            </a:r>
            <a:r>
              <a:rPr lang="en-US" b="1" dirty="0" smtClean="0"/>
              <a:t>zero-day attacks</a:t>
            </a:r>
            <a:r>
              <a:rPr lang="en-US" dirty="0" smtClean="0"/>
              <a:t>.</a:t>
            </a:r>
          </a:p>
        </p:txBody>
      </p:sp>
      <p:sp>
        <p:nvSpPr>
          <p:cNvPr id="3" name="Title 2"/>
          <p:cNvSpPr>
            <a:spLocks noGrp="1"/>
          </p:cNvSpPr>
          <p:nvPr>
            <p:ph type="title"/>
          </p:nvPr>
        </p:nvSpPr>
        <p:spPr>
          <a:xfrm>
            <a:off x="119604" y="2761895"/>
            <a:ext cx="4947696" cy="1325563"/>
          </a:xfrm>
        </p:spPr>
        <p:txBody>
          <a:bodyPr>
            <a:normAutofit fontScale="90000"/>
          </a:bodyPr>
          <a:lstStyle/>
          <a:p>
            <a:r>
              <a:rPr lang="en-US" dirty="0" smtClean="0"/>
              <a:t>Extracted Features Are Designed to Detect Specific Types of Attacks</a:t>
            </a:r>
            <a:endParaRPr lang="en-US" dirty="0"/>
          </a:p>
        </p:txBody>
      </p:sp>
    </p:spTree>
    <p:extLst>
      <p:ext uri="{BB962C8B-B14F-4D97-AF65-F5344CB8AC3E}">
        <p14:creationId xmlns:p14="http://schemas.microsoft.com/office/powerpoint/2010/main" val="274250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695392" y="804688"/>
            <a:ext cx="6114805" cy="5926311"/>
          </a:xfrm>
        </p:spPr>
        <p:txBody>
          <a:bodyPr/>
          <a:lstStyle/>
          <a:p>
            <a:endParaRPr lang="en-US" dirty="0" smtClean="0"/>
          </a:p>
          <a:p>
            <a:endParaRPr lang="en-US" dirty="0"/>
          </a:p>
          <a:p>
            <a:endParaRPr lang="en-US" dirty="0" smtClean="0"/>
          </a:p>
          <a:p>
            <a:endParaRPr lang="en-US" dirty="0"/>
          </a:p>
          <a:p>
            <a:endParaRPr lang="en-US" dirty="0" smtClean="0"/>
          </a:p>
          <a:p>
            <a:pPr marL="0" indent="0">
              <a:buNone/>
            </a:pPr>
            <a:endParaRPr lang="fa-IR" dirty="0" smtClean="0"/>
          </a:p>
        </p:txBody>
      </p:sp>
      <p:sp>
        <p:nvSpPr>
          <p:cNvPr id="3" name="Title 2"/>
          <p:cNvSpPr>
            <a:spLocks noGrp="1"/>
          </p:cNvSpPr>
          <p:nvPr>
            <p:ph type="title"/>
          </p:nvPr>
        </p:nvSpPr>
        <p:spPr>
          <a:xfrm>
            <a:off x="0" y="2300331"/>
            <a:ext cx="5181601" cy="2257338"/>
          </a:xfrm>
        </p:spPr>
        <p:txBody>
          <a:bodyPr>
            <a:normAutofit fontScale="90000"/>
          </a:bodyPr>
          <a:lstStyle/>
          <a:p>
            <a:r>
              <a:rPr lang="en-US" dirty="0" smtClean="0"/>
              <a:t>Reconstruction Error Based on Full Observation Leads to Over-Generalization</a:t>
            </a:r>
            <a:endParaRPr lang="en-US" dirty="0"/>
          </a:p>
        </p:txBody>
      </p:sp>
      <p:sp>
        <p:nvSpPr>
          <p:cNvPr id="40" name="Rectangle 39"/>
          <p:cNvSpPr/>
          <p:nvPr/>
        </p:nvSpPr>
        <p:spPr>
          <a:xfrm>
            <a:off x="7866893" y="2901950"/>
            <a:ext cx="1549400" cy="10541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atin typeface="Sitka Banner" panose="02000505000000020004" pitchFamily="2" charset="0"/>
              </a:rPr>
              <a:t>Ideal  Anomaly Detector</a:t>
            </a:r>
            <a:endParaRPr lang="en-US" b="1" dirty="0">
              <a:latin typeface="Sitka Banner" panose="02000505000000020004" pitchFamily="2" charset="0"/>
            </a:endParaRPr>
          </a:p>
        </p:txBody>
      </p:sp>
      <p:sp>
        <p:nvSpPr>
          <p:cNvPr id="56" name="TextBox 55"/>
          <p:cNvSpPr txBox="1"/>
          <p:nvPr/>
        </p:nvSpPr>
        <p:spPr>
          <a:xfrm>
            <a:off x="6148602" y="4408316"/>
            <a:ext cx="973377" cy="400110"/>
          </a:xfrm>
          <a:prstGeom prst="rect">
            <a:avLst/>
          </a:prstGeom>
          <a:noFill/>
        </p:spPr>
        <p:txBody>
          <a:bodyPr wrap="square" rtlCol="0">
            <a:spAutoFit/>
          </a:bodyPr>
          <a:lstStyle/>
          <a:p>
            <a:r>
              <a:rPr lang="en-US" sz="2000" dirty="0" smtClean="0">
                <a:latin typeface="Sitka Banner" panose="02000505000000020004" pitchFamily="2" charset="0"/>
              </a:rPr>
              <a:t>Normal</a:t>
            </a:r>
            <a:endParaRPr lang="en-US" sz="2000" dirty="0">
              <a:latin typeface="Sitka Banner" panose="02000505000000020004" pitchFamily="2" charset="0"/>
            </a:endParaRPr>
          </a:p>
        </p:txBody>
      </p:sp>
      <p:cxnSp>
        <p:nvCxnSpPr>
          <p:cNvPr id="57" name="Straight Arrow Connector 56"/>
          <p:cNvCxnSpPr/>
          <p:nvPr/>
        </p:nvCxnSpPr>
        <p:spPr>
          <a:xfrm flipV="1">
            <a:off x="7205257" y="3423030"/>
            <a:ext cx="513791" cy="298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flipV="1">
            <a:off x="9568189" y="3423030"/>
            <a:ext cx="738889" cy="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9468866" y="3462890"/>
            <a:ext cx="1013499" cy="400110"/>
          </a:xfrm>
          <a:prstGeom prst="rect">
            <a:avLst/>
          </a:prstGeom>
          <a:noFill/>
        </p:spPr>
        <p:txBody>
          <a:bodyPr wrap="square" rtlCol="0">
            <a:spAutoFit/>
          </a:bodyPr>
          <a:lstStyle/>
          <a:p>
            <a:r>
              <a:rPr lang="en-US" sz="2000" dirty="0" smtClean="0">
                <a:latin typeface="Sitka Banner" panose="02000505000000020004" pitchFamily="2" charset="0"/>
              </a:rPr>
              <a:t>Score(x)</a:t>
            </a:r>
            <a:endParaRPr lang="en-US" sz="2000" dirty="0">
              <a:latin typeface="Sitka Banner" panose="02000505000000020004" pitchFamily="2" charset="0"/>
            </a:endParaRPr>
          </a:p>
        </p:txBody>
      </p:sp>
      <p:grpSp>
        <p:nvGrpSpPr>
          <p:cNvPr id="47" name="Group 46"/>
          <p:cNvGrpSpPr/>
          <p:nvPr/>
        </p:nvGrpSpPr>
        <p:grpSpPr>
          <a:xfrm>
            <a:off x="6096000" y="2838670"/>
            <a:ext cx="1004659" cy="1568938"/>
            <a:chOff x="6096000" y="2571970"/>
            <a:chExt cx="1004659" cy="1568938"/>
          </a:xfrm>
        </p:grpSpPr>
        <p:sp>
          <p:nvSpPr>
            <p:cNvPr id="55" name="Rectangle"/>
            <p:cNvSpPr/>
            <p:nvPr/>
          </p:nvSpPr>
          <p:spPr>
            <a:xfrm>
              <a:off x="6914608" y="2901950"/>
              <a:ext cx="186051" cy="1051115"/>
            </a:xfrm>
            <a:prstGeom prst="rect">
              <a:avLst/>
            </a:prstGeom>
            <a:solidFill>
              <a:schemeClr val="accent4"/>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60" name="Rectangle"/>
            <p:cNvSpPr/>
            <p:nvPr/>
          </p:nvSpPr>
          <p:spPr>
            <a:xfrm>
              <a:off x="6635291" y="2638425"/>
              <a:ext cx="186051" cy="1051115"/>
            </a:xfrm>
            <a:prstGeom prst="rect">
              <a:avLst/>
            </a:prstGeom>
            <a:solidFill>
              <a:schemeClr val="accent4">
                <a:lumMod val="60000"/>
                <a:lumOff val="40000"/>
              </a:schemeClr>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61" name="Rectangle"/>
            <p:cNvSpPr/>
            <p:nvPr/>
          </p:nvSpPr>
          <p:spPr>
            <a:xfrm>
              <a:off x="6355974" y="3089793"/>
              <a:ext cx="186051" cy="1051115"/>
            </a:xfrm>
            <a:prstGeom prst="rect">
              <a:avLst/>
            </a:prstGeom>
            <a:solidFill>
              <a:schemeClr val="accent6">
                <a:lumMod val="60000"/>
                <a:lumOff val="40000"/>
              </a:schemeClr>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62" name="Rectangle"/>
            <p:cNvSpPr/>
            <p:nvPr/>
          </p:nvSpPr>
          <p:spPr>
            <a:xfrm>
              <a:off x="6096000" y="2571970"/>
              <a:ext cx="186051" cy="1051115"/>
            </a:xfrm>
            <a:prstGeom prst="rect">
              <a:avLst/>
            </a:prstGeom>
            <a:solidFill>
              <a:schemeClr val="accent4">
                <a:lumMod val="60000"/>
                <a:lumOff val="40000"/>
              </a:schemeClr>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cxnSp>
        <p:nvCxnSpPr>
          <p:cNvPr id="44" name="Straight Connector 43"/>
          <p:cNvCxnSpPr/>
          <p:nvPr/>
        </p:nvCxnSpPr>
        <p:spPr>
          <a:xfrm>
            <a:off x="10761682" y="1870485"/>
            <a:ext cx="0" cy="3505200"/>
          </a:xfrm>
          <a:prstGeom prst="line">
            <a:avLst/>
          </a:prstGeom>
          <a:ln>
            <a:headEnd type="triangle"/>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a:xfrm>
            <a:off x="10692827" y="4448944"/>
            <a:ext cx="140885" cy="810810"/>
            <a:chOff x="10692827" y="4448944"/>
            <a:chExt cx="140885" cy="810810"/>
          </a:xfrm>
        </p:grpSpPr>
        <p:sp>
          <p:nvSpPr>
            <p:cNvPr id="46" name="Oval 45"/>
            <p:cNvSpPr/>
            <p:nvPr/>
          </p:nvSpPr>
          <p:spPr>
            <a:xfrm>
              <a:off x="10696002" y="5122044"/>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3" name="Oval 62"/>
            <p:cNvSpPr/>
            <p:nvPr/>
          </p:nvSpPr>
          <p:spPr>
            <a:xfrm>
              <a:off x="10696002" y="4906144"/>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4" name="Oval 63"/>
            <p:cNvSpPr/>
            <p:nvPr/>
          </p:nvSpPr>
          <p:spPr>
            <a:xfrm>
              <a:off x="10696002" y="4664844"/>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5" name="Oval 64"/>
            <p:cNvSpPr/>
            <p:nvPr/>
          </p:nvSpPr>
          <p:spPr>
            <a:xfrm>
              <a:off x="10692827" y="4448944"/>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grpSp>
        <p:nvGrpSpPr>
          <p:cNvPr id="76" name="Group 75"/>
          <p:cNvGrpSpPr/>
          <p:nvPr/>
        </p:nvGrpSpPr>
        <p:grpSpPr>
          <a:xfrm>
            <a:off x="10689652" y="1980975"/>
            <a:ext cx="140885" cy="810810"/>
            <a:chOff x="10689652" y="1980975"/>
            <a:chExt cx="140885" cy="810810"/>
          </a:xfrm>
        </p:grpSpPr>
        <p:sp>
          <p:nvSpPr>
            <p:cNvPr id="66" name="Oval 65"/>
            <p:cNvSpPr/>
            <p:nvPr/>
          </p:nvSpPr>
          <p:spPr>
            <a:xfrm>
              <a:off x="10692827" y="2654075"/>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7" name="Oval 66"/>
            <p:cNvSpPr/>
            <p:nvPr/>
          </p:nvSpPr>
          <p:spPr>
            <a:xfrm>
              <a:off x="10692827" y="2438175"/>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8" name="Oval 67"/>
            <p:cNvSpPr/>
            <p:nvPr/>
          </p:nvSpPr>
          <p:spPr>
            <a:xfrm>
              <a:off x="10692827" y="2196875"/>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9" name="Oval 68"/>
            <p:cNvSpPr/>
            <p:nvPr/>
          </p:nvSpPr>
          <p:spPr>
            <a:xfrm>
              <a:off x="10689652" y="1980975"/>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grpSp>
        <p:nvGrpSpPr>
          <p:cNvPr id="70" name="Group 69"/>
          <p:cNvGrpSpPr/>
          <p:nvPr/>
        </p:nvGrpSpPr>
        <p:grpSpPr>
          <a:xfrm>
            <a:off x="6096000" y="2206061"/>
            <a:ext cx="1004659" cy="1568938"/>
            <a:chOff x="6096000" y="2571970"/>
            <a:chExt cx="1004659" cy="1568938"/>
          </a:xfrm>
        </p:grpSpPr>
        <p:sp>
          <p:nvSpPr>
            <p:cNvPr id="71" name="Rectangle"/>
            <p:cNvSpPr/>
            <p:nvPr/>
          </p:nvSpPr>
          <p:spPr>
            <a:xfrm>
              <a:off x="6914608" y="2901950"/>
              <a:ext cx="186051" cy="1051115"/>
            </a:xfrm>
            <a:prstGeom prst="rect">
              <a:avLst/>
            </a:prstGeom>
            <a:solidFill>
              <a:srgbClr val="E86A6A"/>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72" name="Rectangle"/>
            <p:cNvSpPr/>
            <p:nvPr/>
          </p:nvSpPr>
          <p:spPr>
            <a:xfrm>
              <a:off x="6635291" y="2638425"/>
              <a:ext cx="186051" cy="1051115"/>
            </a:xfrm>
            <a:prstGeom prst="rect">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73" name="Rectangle"/>
            <p:cNvSpPr/>
            <p:nvPr/>
          </p:nvSpPr>
          <p:spPr>
            <a:xfrm>
              <a:off x="6355974" y="3089793"/>
              <a:ext cx="186051" cy="1051115"/>
            </a:xfrm>
            <a:prstGeom prst="rect">
              <a:avLst/>
            </a:prstGeom>
            <a:solidFill>
              <a:srgbClr val="DF313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74" name="Rectangle"/>
            <p:cNvSpPr/>
            <p:nvPr/>
          </p:nvSpPr>
          <p:spPr>
            <a:xfrm>
              <a:off x="6096000" y="2571970"/>
              <a:ext cx="186051" cy="1051115"/>
            </a:xfrm>
            <a:prstGeom prst="rect">
              <a:avLst/>
            </a:prstGeom>
            <a:solidFill>
              <a:srgbClr val="FF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sp>
        <p:nvSpPr>
          <p:cNvPr id="75" name="TextBox 74"/>
          <p:cNvSpPr txBox="1"/>
          <p:nvPr/>
        </p:nvSpPr>
        <p:spPr>
          <a:xfrm>
            <a:off x="6096000" y="1715174"/>
            <a:ext cx="1109257" cy="400110"/>
          </a:xfrm>
          <a:prstGeom prst="rect">
            <a:avLst/>
          </a:prstGeom>
          <a:noFill/>
        </p:spPr>
        <p:txBody>
          <a:bodyPr wrap="square" rtlCol="0">
            <a:spAutoFit/>
          </a:bodyPr>
          <a:lstStyle/>
          <a:p>
            <a:r>
              <a:rPr lang="en-US" sz="2000" dirty="0" smtClean="0">
                <a:latin typeface="Sitka Banner" panose="02000505000000020004" pitchFamily="2" charset="0"/>
              </a:rPr>
              <a:t>Anomaly</a:t>
            </a:r>
            <a:endParaRPr lang="en-US" sz="2000" dirty="0">
              <a:latin typeface="Sitka Banner" panose="02000505000000020004" pitchFamily="2" charset="0"/>
            </a:endParaRPr>
          </a:p>
        </p:txBody>
      </p:sp>
      <p:sp>
        <p:nvSpPr>
          <p:cNvPr id="77" name="TextBox 76"/>
          <p:cNvSpPr txBox="1"/>
          <p:nvPr/>
        </p:nvSpPr>
        <p:spPr>
          <a:xfrm>
            <a:off x="10620911" y="5400310"/>
            <a:ext cx="275191" cy="338554"/>
          </a:xfrm>
          <a:prstGeom prst="rect">
            <a:avLst/>
          </a:prstGeom>
          <a:noFill/>
        </p:spPr>
        <p:txBody>
          <a:bodyPr wrap="square" rtlCol="0">
            <a:spAutoFit/>
          </a:bodyPr>
          <a:lstStyle/>
          <a:p>
            <a:r>
              <a:rPr lang="en-US" sz="1600" dirty="0" smtClean="0">
                <a:solidFill>
                  <a:schemeClr val="accent1"/>
                </a:solidFill>
              </a:rPr>
              <a:t>0</a:t>
            </a:r>
            <a:endParaRPr lang="en-US" sz="1600" dirty="0">
              <a:solidFill>
                <a:schemeClr val="accent1"/>
              </a:solidFill>
            </a:endParaRPr>
          </a:p>
        </p:txBody>
      </p:sp>
    </p:spTree>
    <p:extLst>
      <p:ext uri="{BB962C8B-B14F-4D97-AF65-F5344CB8AC3E}">
        <p14:creationId xmlns:p14="http://schemas.microsoft.com/office/powerpoint/2010/main" val="2296141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nodeType="clickEffect">
                                  <p:stCondLst>
                                    <p:cond delay="0"/>
                                  </p:stCondLst>
                                  <p:childTnLst>
                                    <p:set>
                                      <p:cBhvr>
                                        <p:cTn id="32" dur="1" fill="hold">
                                          <p:stCondLst>
                                            <p:cond delay="0"/>
                                          </p:stCondLst>
                                        </p:cTn>
                                        <p:tgtEl>
                                          <p:spTgt spid="47"/>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56"/>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7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56" grpId="0"/>
      <p:bldP spid="56" grpId="1"/>
      <p:bldP spid="59" grpId="0"/>
      <p:bldP spid="75" grpId="0"/>
      <p:bldP spid="7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695392" y="804688"/>
            <a:ext cx="6114805" cy="5926311"/>
          </a:xfrm>
        </p:spPr>
        <p:txBody>
          <a:bodyPr/>
          <a:lstStyle/>
          <a:p>
            <a:endParaRPr lang="en-US" dirty="0" smtClean="0"/>
          </a:p>
          <a:p>
            <a:endParaRPr lang="en-US" dirty="0"/>
          </a:p>
          <a:p>
            <a:endParaRPr lang="en-US" dirty="0" smtClean="0"/>
          </a:p>
          <a:p>
            <a:endParaRPr lang="en-US" dirty="0"/>
          </a:p>
          <a:p>
            <a:endParaRPr lang="en-US" dirty="0" smtClean="0"/>
          </a:p>
          <a:p>
            <a:pPr marL="0" indent="0">
              <a:buNone/>
            </a:pPr>
            <a:endParaRPr lang="fa-IR" dirty="0" smtClean="0"/>
          </a:p>
          <a:p>
            <a:pPr marL="0" indent="0" algn="ctr">
              <a:buNone/>
            </a:pPr>
            <a:r>
              <a:rPr lang="en-US" dirty="0" smtClean="0"/>
              <a:t>Reconstruction of the input based on full observation is too easy!</a:t>
            </a:r>
            <a:endParaRPr lang="en-US" dirty="0"/>
          </a:p>
          <a:p>
            <a:pPr marL="0" indent="0" algn="ctr">
              <a:buNone/>
            </a:pPr>
            <a:r>
              <a:rPr lang="en-US" dirty="0" smtClean="0"/>
              <a:t>Model can reconstruct anomalies as good as normal inputs!</a:t>
            </a:r>
            <a:endParaRPr lang="en-US" dirty="0"/>
          </a:p>
        </p:txBody>
      </p:sp>
      <p:sp>
        <p:nvSpPr>
          <p:cNvPr id="3" name="Title 2"/>
          <p:cNvSpPr>
            <a:spLocks noGrp="1"/>
          </p:cNvSpPr>
          <p:nvPr>
            <p:ph type="title"/>
          </p:nvPr>
        </p:nvSpPr>
        <p:spPr>
          <a:xfrm>
            <a:off x="0" y="2300331"/>
            <a:ext cx="5181601" cy="2257338"/>
          </a:xfrm>
        </p:spPr>
        <p:txBody>
          <a:bodyPr>
            <a:normAutofit fontScale="90000"/>
          </a:bodyPr>
          <a:lstStyle/>
          <a:p>
            <a:r>
              <a:rPr lang="en-US" dirty="0" smtClean="0"/>
              <a:t>Reconstruction Error Based on Full Observation Leads to Over-Generalization</a:t>
            </a:r>
            <a:endParaRPr lang="en-US" dirty="0"/>
          </a:p>
        </p:txBody>
      </p:sp>
      <p:grpSp>
        <p:nvGrpSpPr>
          <p:cNvPr id="56" name="Group 55"/>
          <p:cNvGrpSpPr/>
          <p:nvPr/>
        </p:nvGrpSpPr>
        <p:grpSpPr>
          <a:xfrm>
            <a:off x="6585025" y="703569"/>
            <a:ext cx="4450613" cy="1852275"/>
            <a:chOff x="6585025" y="703569"/>
            <a:chExt cx="4450613" cy="1852275"/>
          </a:xfrm>
        </p:grpSpPr>
        <p:grpSp>
          <p:nvGrpSpPr>
            <p:cNvPr id="4" name="Group"/>
            <p:cNvGrpSpPr/>
            <p:nvPr/>
          </p:nvGrpSpPr>
          <p:grpSpPr>
            <a:xfrm>
              <a:off x="7371644" y="703569"/>
              <a:ext cx="2564725" cy="1437498"/>
              <a:chOff x="2872471" y="188815"/>
              <a:chExt cx="6495270" cy="3640522"/>
            </a:xfrm>
          </p:grpSpPr>
          <p:sp>
            <p:nvSpPr>
              <p:cNvPr id="5" name="Rectangle"/>
              <p:cNvSpPr/>
              <p:nvPr/>
            </p:nvSpPr>
            <p:spPr>
              <a:xfrm>
                <a:off x="2872471" y="568502"/>
                <a:ext cx="478070"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6" name="Rectangle"/>
              <p:cNvSpPr/>
              <p:nvPr/>
            </p:nvSpPr>
            <p:spPr>
              <a:xfrm>
                <a:off x="4376771" y="188815"/>
                <a:ext cx="478070"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7" name="Rectangle"/>
              <p:cNvSpPr/>
              <p:nvPr/>
            </p:nvSpPr>
            <p:spPr>
              <a:xfrm>
                <a:off x="5882089" y="626400"/>
                <a:ext cx="478070" cy="2704634"/>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8" name="Rectangle"/>
              <p:cNvSpPr/>
              <p:nvPr/>
            </p:nvSpPr>
            <p:spPr>
              <a:xfrm>
                <a:off x="7385372" y="188815"/>
                <a:ext cx="478069"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9" name="Rectangle"/>
              <p:cNvSpPr/>
              <p:nvPr/>
            </p:nvSpPr>
            <p:spPr>
              <a:xfrm>
                <a:off x="8889672" y="568502"/>
                <a:ext cx="478069"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0" name="Line"/>
              <p:cNvSpPr/>
              <p:nvPr/>
            </p:nvSpPr>
            <p:spPr>
              <a:xfrm flipV="1">
                <a:off x="3360287" y="798484"/>
                <a:ext cx="1001070" cy="53108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1" name="Line"/>
              <p:cNvSpPr/>
              <p:nvPr/>
            </p:nvSpPr>
            <p:spPr>
              <a:xfrm flipV="1">
                <a:off x="3329503" y="847033"/>
                <a:ext cx="1023588" cy="182324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2" name="Line"/>
              <p:cNvSpPr/>
              <p:nvPr/>
            </p:nvSpPr>
            <p:spPr>
              <a:xfrm flipV="1">
                <a:off x="3316829" y="1791803"/>
                <a:ext cx="1035127" cy="8966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3" name="Line"/>
              <p:cNvSpPr/>
              <p:nvPr/>
            </p:nvSpPr>
            <p:spPr>
              <a:xfrm>
                <a:off x="3330278" y="2653266"/>
                <a:ext cx="998667" cy="45064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4" name="Line"/>
              <p:cNvSpPr/>
              <p:nvPr/>
            </p:nvSpPr>
            <p:spPr>
              <a:xfrm>
                <a:off x="3354706" y="1364774"/>
                <a:ext cx="998667" cy="45064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5" name="Line"/>
              <p:cNvSpPr/>
              <p:nvPr/>
            </p:nvSpPr>
            <p:spPr>
              <a:xfrm>
                <a:off x="3374967" y="1343365"/>
                <a:ext cx="990894" cy="1826711"/>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6" name="Line"/>
              <p:cNvSpPr/>
              <p:nvPr/>
            </p:nvSpPr>
            <p:spPr>
              <a:xfrm>
                <a:off x="4866879" y="75394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7" name="Line"/>
              <p:cNvSpPr/>
              <p:nvPr/>
            </p:nvSpPr>
            <p:spPr>
              <a:xfrm>
                <a:off x="4861762" y="1845158"/>
                <a:ext cx="1024951"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8" name="Line"/>
              <p:cNvSpPr/>
              <p:nvPr/>
            </p:nvSpPr>
            <p:spPr>
              <a:xfrm>
                <a:off x="4874707"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9" name="Line"/>
              <p:cNvSpPr/>
              <p:nvPr/>
            </p:nvSpPr>
            <p:spPr>
              <a:xfrm>
                <a:off x="4919034"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0" name="Line"/>
              <p:cNvSpPr/>
              <p:nvPr/>
            </p:nvSpPr>
            <p:spPr>
              <a:xfrm>
                <a:off x="4865731"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1" name="Line"/>
              <p:cNvSpPr/>
              <p:nvPr/>
            </p:nvSpPr>
            <p:spPr>
              <a:xfrm flipV="1">
                <a:off x="4855061"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2" name="Line"/>
              <p:cNvSpPr/>
              <p:nvPr/>
            </p:nvSpPr>
            <p:spPr>
              <a:xfrm>
                <a:off x="4856250" y="1872091"/>
                <a:ext cx="1000108"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3" name="Line"/>
              <p:cNvSpPr/>
              <p:nvPr/>
            </p:nvSpPr>
            <p:spPr>
              <a:xfrm flipV="1">
                <a:off x="4873158" y="785598"/>
                <a:ext cx="989131"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4" name="Line"/>
              <p:cNvSpPr/>
              <p:nvPr/>
            </p:nvSpPr>
            <p:spPr>
              <a:xfrm flipV="1">
                <a:off x="4858962" y="1855459"/>
                <a:ext cx="998586"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5" name="Line"/>
              <p:cNvSpPr/>
              <p:nvPr/>
            </p:nvSpPr>
            <p:spPr>
              <a:xfrm>
                <a:off x="6383555" y="753949"/>
                <a:ext cx="1024951"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6" name="Line"/>
              <p:cNvSpPr/>
              <p:nvPr/>
            </p:nvSpPr>
            <p:spPr>
              <a:xfrm>
                <a:off x="6378439" y="1845158"/>
                <a:ext cx="1024950"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7" name="Line"/>
              <p:cNvSpPr/>
              <p:nvPr/>
            </p:nvSpPr>
            <p:spPr>
              <a:xfrm>
                <a:off x="6391383"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8" name="Line"/>
              <p:cNvSpPr/>
              <p:nvPr/>
            </p:nvSpPr>
            <p:spPr>
              <a:xfrm>
                <a:off x="6435710"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9" name="Line"/>
              <p:cNvSpPr/>
              <p:nvPr/>
            </p:nvSpPr>
            <p:spPr>
              <a:xfrm>
                <a:off x="6382408"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0" name="Line"/>
              <p:cNvSpPr/>
              <p:nvPr/>
            </p:nvSpPr>
            <p:spPr>
              <a:xfrm flipV="1">
                <a:off x="6371737"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1" name="Line"/>
              <p:cNvSpPr/>
              <p:nvPr/>
            </p:nvSpPr>
            <p:spPr>
              <a:xfrm>
                <a:off x="6372926" y="1872091"/>
                <a:ext cx="1000109"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2" name="Line"/>
              <p:cNvSpPr/>
              <p:nvPr/>
            </p:nvSpPr>
            <p:spPr>
              <a:xfrm flipV="1">
                <a:off x="6389835" y="785598"/>
                <a:ext cx="989130"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3" name="Line"/>
              <p:cNvSpPr/>
              <p:nvPr/>
            </p:nvSpPr>
            <p:spPr>
              <a:xfrm flipV="1">
                <a:off x="6375638" y="1855459"/>
                <a:ext cx="998587"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4" name="Line"/>
              <p:cNvSpPr/>
              <p:nvPr/>
            </p:nvSpPr>
            <p:spPr>
              <a:xfrm>
                <a:off x="7878471" y="801919"/>
                <a:ext cx="1005733" cy="6511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5" name="Line"/>
              <p:cNvSpPr/>
              <p:nvPr/>
            </p:nvSpPr>
            <p:spPr>
              <a:xfrm flipV="1">
                <a:off x="7875658" y="1444649"/>
                <a:ext cx="1029119" cy="37806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6" name="Line"/>
              <p:cNvSpPr/>
              <p:nvPr/>
            </p:nvSpPr>
            <p:spPr>
              <a:xfrm flipV="1">
                <a:off x="7852856" y="1488297"/>
                <a:ext cx="1028192" cy="165350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7" name="Line"/>
              <p:cNvSpPr/>
              <p:nvPr/>
            </p:nvSpPr>
            <p:spPr>
              <a:xfrm flipV="1">
                <a:off x="7875658" y="2439623"/>
                <a:ext cx="988986" cy="66732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8" name="Line"/>
              <p:cNvSpPr/>
              <p:nvPr/>
            </p:nvSpPr>
            <p:spPr>
              <a:xfrm>
                <a:off x="7884808" y="1835413"/>
                <a:ext cx="961356" cy="6468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9" name="Line"/>
              <p:cNvSpPr/>
              <p:nvPr/>
            </p:nvSpPr>
            <p:spPr>
              <a:xfrm>
                <a:off x="7888975" y="804937"/>
                <a:ext cx="967299" cy="17356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sp>
          <p:nvSpPr>
            <p:cNvPr id="43" name="Rectangle"/>
            <p:cNvSpPr/>
            <p:nvPr/>
          </p:nvSpPr>
          <p:spPr>
            <a:xfrm>
              <a:off x="6673830" y="853492"/>
              <a:ext cx="184023" cy="1143622"/>
            </a:xfrm>
            <a:prstGeom prst="rect">
              <a:avLst/>
            </a:prstGeom>
            <a:solidFill>
              <a:schemeClr val="accent2"/>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cxnSp>
          <p:nvCxnSpPr>
            <p:cNvPr id="45" name="Straight Arrow Connector 44"/>
            <p:cNvCxnSpPr>
              <a:stCxn id="43" idx="3"/>
            </p:cNvCxnSpPr>
            <p:nvPr/>
          </p:nvCxnSpPr>
          <p:spPr>
            <a:xfrm flipV="1">
              <a:off x="6857853" y="1422318"/>
              <a:ext cx="513791" cy="298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Rectangle"/>
            <p:cNvSpPr/>
            <p:nvPr/>
          </p:nvSpPr>
          <p:spPr>
            <a:xfrm>
              <a:off x="10450160" y="850507"/>
              <a:ext cx="184023" cy="1143622"/>
            </a:xfrm>
            <a:prstGeom prst="rect">
              <a:avLst/>
            </a:prstGeom>
            <a:solidFill>
              <a:schemeClr val="tx2">
                <a:lumMod val="75000"/>
              </a:schemeClr>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cxnSp>
          <p:nvCxnSpPr>
            <p:cNvPr id="50" name="Straight Arrow Connector 49"/>
            <p:cNvCxnSpPr/>
            <p:nvPr/>
          </p:nvCxnSpPr>
          <p:spPr>
            <a:xfrm flipV="1">
              <a:off x="9950420" y="1373720"/>
              <a:ext cx="513791" cy="298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6585025" y="1994129"/>
              <a:ext cx="381000" cy="461665"/>
            </a:xfrm>
            <a:prstGeom prst="rect">
              <a:avLst/>
            </a:prstGeom>
            <a:noFill/>
          </p:spPr>
          <p:txBody>
            <a:bodyPr wrap="square" rtlCol="0">
              <a:spAutoFit/>
            </a:bodyPr>
            <a:lstStyle/>
            <a:p>
              <a:r>
                <a:rPr lang="en-US" sz="2400" dirty="0" smtClean="0">
                  <a:latin typeface="Sitka Banner" panose="02000505000000020004" pitchFamily="2" charset="0"/>
                </a:rPr>
                <a:t>x</a:t>
              </a:r>
              <a:endParaRPr lang="en-US" sz="2400" dirty="0">
                <a:latin typeface="Sitka Banner" panose="02000505000000020004" pitchFamily="2" charset="0"/>
              </a:endParaRPr>
            </a:p>
          </p:txBody>
        </p:sp>
        <p:sp>
          <p:nvSpPr>
            <p:cNvPr id="52" name="TextBox 51"/>
            <p:cNvSpPr txBox="1"/>
            <p:nvPr/>
          </p:nvSpPr>
          <p:spPr>
            <a:xfrm>
              <a:off x="8463507" y="2094179"/>
              <a:ext cx="315120" cy="461665"/>
            </a:xfrm>
            <a:prstGeom prst="rect">
              <a:avLst/>
            </a:prstGeom>
            <a:noFill/>
          </p:spPr>
          <p:txBody>
            <a:bodyPr wrap="square" rtlCol="0">
              <a:spAutoFit/>
            </a:bodyPr>
            <a:lstStyle/>
            <a:p>
              <a:r>
                <a:rPr lang="en-US" sz="2400" dirty="0" smtClean="0">
                  <a:latin typeface="Sitka Banner" panose="02000505000000020004" pitchFamily="2" charset="0"/>
                </a:rPr>
                <a:t>F</a:t>
              </a:r>
              <a:endParaRPr lang="en-US" sz="2400" dirty="0">
                <a:latin typeface="Sitka Banner" panose="02000505000000020004" pitchFamily="2" charset="0"/>
              </a:endParaRPr>
            </a:p>
          </p:txBody>
        </p:sp>
        <p:sp>
          <p:nvSpPr>
            <p:cNvPr id="53" name="TextBox 52"/>
            <p:cNvSpPr txBox="1"/>
            <p:nvPr/>
          </p:nvSpPr>
          <p:spPr>
            <a:xfrm>
              <a:off x="10232727" y="1994128"/>
              <a:ext cx="802911" cy="461665"/>
            </a:xfrm>
            <a:prstGeom prst="rect">
              <a:avLst/>
            </a:prstGeom>
            <a:noFill/>
          </p:spPr>
          <p:txBody>
            <a:bodyPr wrap="square" rtlCol="0">
              <a:spAutoFit/>
            </a:bodyPr>
            <a:lstStyle/>
            <a:p>
              <a:r>
                <a:rPr lang="en-US" sz="2400" dirty="0" smtClean="0">
                  <a:latin typeface="Sitka Banner" panose="02000505000000020004" pitchFamily="2" charset="0"/>
                </a:rPr>
                <a:t>F(x)</a:t>
              </a:r>
              <a:endParaRPr lang="en-US" sz="2400" dirty="0">
                <a:latin typeface="Sitka Banner" panose="02000505000000020004" pitchFamily="2" charset="0"/>
              </a:endParaRPr>
            </a:p>
          </p:txBody>
        </p:sp>
      </p:grpSp>
      <mc:AlternateContent xmlns:mc="http://schemas.openxmlformats.org/markup-compatibility/2006" xmlns:a14="http://schemas.microsoft.com/office/drawing/2010/main">
        <mc:Choice Requires="a14">
          <p:sp>
            <p:nvSpPr>
              <p:cNvPr id="54" name="TextBox 53"/>
              <p:cNvSpPr txBox="1"/>
              <p:nvPr/>
            </p:nvSpPr>
            <p:spPr>
              <a:xfrm>
                <a:off x="7339594" y="2839381"/>
                <a:ext cx="2992101" cy="77893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𝐿𝑜𝑠𝑠</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r>
                        <a:rPr lang="en-US" b="0" i="1" smtClean="0">
                          <a:latin typeface="Cambria Math" panose="02040503050406030204" pitchFamily="18" charset="0"/>
                        </a:rPr>
                        <m:t> </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𝑁</m:t>
                          </m:r>
                        </m:sup>
                        <m:e>
                          <m:sSubSup>
                            <m:sSubSupPr>
                              <m:ctrlPr>
                                <a:rPr lang="en-US" b="0" i="1" smtClean="0">
                                  <a:latin typeface="Cambria Math" panose="02040503050406030204" pitchFamily="18" charset="0"/>
                                </a:rPr>
                              </m:ctrlPr>
                            </m:sSubSupPr>
                            <m:e>
                              <m:r>
                                <a:rPr lang="en-US" i="1">
                                  <a:latin typeface="Cambria Math" panose="02040503050406030204" pitchFamily="18" charset="0"/>
                                </a:rPr>
                                <m:t>||</m:t>
                              </m:r>
                              <m:r>
                                <a:rPr lang="en-US" i="1">
                                  <a:latin typeface="Cambria Math" panose="02040503050406030204" pitchFamily="18" charset="0"/>
                                </a:rPr>
                                <m:t>𝐹</m:t>
                              </m:r>
                              <m:d>
                                <m:dPr>
                                  <m:ctrlPr>
                                    <a:rPr lang="en-US" i="1">
                                      <a:latin typeface="Cambria Math" panose="02040503050406030204" pitchFamily="18" charset="0"/>
                                    </a:rPr>
                                  </m:ctrlPr>
                                </m:dPr>
                                <m:e>
                                  <m:sSub>
                                    <m:sSubPr>
                                      <m:ctrlPr>
                                        <a:rPr lang="en-US" b="0" i="1" smtClean="0">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𝑖</m:t>
                                      </m:r>
                                    </m:sub>
                                  </m:sSub>
                                </m:e>
                              </m:d>
                              <m:r>
                                <a:rPr lang="en-US" i="1">
                                  <a:latin typeface="Cambria Math" panose="02040503050406030204" pitchFamily="18" charset="0"/>
                                </a:rPr>
                                <m:t> −</m:t>
                              </m:r>
                              <m:sSub>
                                <m:sSubPr>
                                  <m:ctrlPr>
                                    <a:rPr lang="en-US" b="0" i="1" smtClean="0">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𝑖</m:t>
                                  </m:r>
                                </m:sub>
                              </m:sSub>
                              <m:r>
                                <a:rPr lang="en-US" i="1">
                                  <a:latin typeface="Cambria Math" panose="02040503050406030204" pitchFamily="18" charset="0"/>
                                </a:rPr>
                                <m:t>||</m:t>
                              </m:r>
                            </m:e>
                            <m:sub>
                              <m:r>
                                <a:rPr lang="en-US" b="0" i="1" smtClean="0">
                                  <a:latin typeface="Cambria Math" panose="02040503050406030204" pitchFamily="18" charset="0"/>
                                </a:rPr>
                                <m:t>2</m:t>
                              </m:r>
                            </m:sub>
                            <m:sup>
                              <m:r>
                                <a:rPr lang="en-US" b="0" i="1" smtClean="0">
                                  <a:latin typeface="Cambria Math" panose="02040503050406030204" pitchFamily="18" charset="0"/>
                                </a:rPr>
                                <m:t>2</m:t>
                              </m:r>
                            </m:sup>
                          </m:sSubSup>
                        </m:e>
                      </m:nary>
                    </m:oMath>
                  </m:oMathPara>
                </a14:m>
                <a:endParaRPr lang="en-US" dirty="0"/>
              </a:p>
            </p:txBody>
          </p:sp>
        </mc:Choice>
        <mc:Fallback xmlns="">
          <p:sp>
            <p:nvSpPr>
              <p:cNvPr id="54" name="TextBox 53"/>
              <p:cNvSpPr txBox="1">
                <a:spLocks noRot="1" noChangeAspect="1" noMove="1" noResize="1" noEditPoints="1" noAdjustHandles="1" noChangeArrowheads="1" noChangeShapeType="1" noTextEdit="1"/>
              </p:cNvSpPr>
              <p:nvPr/>
            </p:nvSpPr>
            <p:spPr>
              <a:xfrm>
                <a:off x="7339594" y="2839381"/>
                <a:ext cx="2992101" cy="778931"/>
              </a:xfrm>
              <a:prstGeom prst="rect">
                <a:avLst/>
              </a:prstGeom>
              <a:blipFill>
                <a:blip r:embed="rId3"/>
                <a:stretch>
                  <a:fillRect/>
                </a:stretch>
              </a:blipFill>
            </p:spPr>
            <p:txBody>
              <a:bodyPr/>
              <a:lstStyle/>
              <a:p>
                <a:r>
                  <a:rPr lang="en-US">
                    <a:noFill/>
                  </a:rPr>
                  <a:t> </a:t>
                </a:r>
              </a:p>
            </p:txBody>
          </p:sp>
        </mc:Fallback>
      </mc:AlternateContent>
      <p:grpSp>
        <p:nvGrpSpPr>
          <p:cNvPr id="61" name="Group 60"/>
          <p:cNvGrpSpPr/>
          <p:nvPr/>
        </p:nvGrpSpPr>
        <p:grpSpPr>
          <a:xfrm>
            <a:off x="6062635" y="5936248"/>
            <a:ext cx="5183546" cy="338554"/>
            <a:chOff x="6233754" y="5936248"/>
            <a:chExt cx="5183546" cy="338554"/>
          </a:xfrm>
        </p:grpSpPr>
        <p:cxnSp>
          <p:nvCxnSpPr>
            <p:cNvPr id="58" name="Straight Arrow Connector 57"/>
            <p:cNvCxnSpPr/>
            <p:nvPr/>
          </p:nvCxnSpPr>
          <p:spPr>
            <a:xfrm>
              <a:off x="6585025" y="6105525"/>
              <a:ext cx="48322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6233754" y="5936248"/>
              <a:ext cx="275191" cy="338554"/>
            </a:xfrm>
            <a:prstGeom prst="rect">
              <a:avLst/>
            </a:prstGeom>
            <a:noFill/>
          </p:spPr>
          <p:txBody>
            <a:bodyPr wrap="square" rtlCol="0">
              <a:spAutoFit/>
            </a:bodyPr>
            <a:lstStyle/>
            <a:p>
              <a:r>
                <a:rPr lang="en-US" sz="1600" dirty="0" smtClean="0">
                  <a:solidFill>
                    <a:schemeClr val="accent1"/>
                  </a:solidFill>
                </a:rPr>
                <a:t>0</a:t>
              </a:r>
              <a:endParaRPr lang="en-US" sz="1600" dirty="0">
                <a:solidFill>
                  <a:schemeClr val="accent1"/>
                </a:solidFill>
              </a:endParaRPr>
            </a:p>
          </p:txBody>
        </p:sp>
      </p:grpSp>
      <p:grpSp>
        <p:nvGrpSpPr>
          <p:cNvPr id="70" name="Group 69"/>
          <p:cNvGrpSpPr/>
          <p:nvPr/>
        </p:nvGrpSpPr>
        <p:grpSpPr>
          <a:xfrm>
            <a:off x="6490251" y="6036670"/>
            <a:ext cx="1109032" cy="137710"/>
            <a:chOff x="6490251" y="6036670"/>
            <a:chExt cx="1109032" cy="137710"/>
          </a:xfrm>
        </p:grpSpPr>
        <p:sp>
          <p:nvSpPr>
            <p:cNvPr id="62" name="Oval 61"/>
            <p:cNvSpPr/>
            <p:nvPr/>
          </p:nvSpPr>
          <p:spPr>
            <a:xfrm>
              <a:off x="6651897" y="6036670"/>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9" name="Oval 58"/>
            <p:cNvSpPr/>
            <p:nvPr/>
          </p:nvSpPr>
          <p:spPr>
            <a:xfrm>
              <a:off x="6490251" y="6036670"/>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3" name="Oval 62"/>
            <p:cNvSpPr/>
            <p:nvPr/>
          </p:nvSpPr>
          <p:spPr>
            <a:xfrm>
              <a:off x="7461573" y="6036670"/>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4" name="Oval 63"/>
            <p:cNvSpPr/>
            <p:nvPr/>
          </p:nvSpPr>
          <p:spPr>
            <a:xfrm>
              <a:off x="7128477" y="6036670"/>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grpSp>
        <p:nvGrpSpPr>
          <p:cNvPr id="71" name="Group 70"/>
          <p:cNvGrpSpPr/>
          <p:nvPr/>
        </p:nvGrpSpPr>
        <p:grpSpPr>
          <a:xfrm>
            <a:off x="6806639" y="6036670"/>
            <a:ext cx="971791" cy="137710"/>
            <a:chOff x="6806639" y="6036670"/>
            <a:chExt cx="971791" cy="137710"/>
          </a:xfrm>
        </p:grpSpPr>
        <p:sp>
          <p:nvSpPr>
            <p:cNvPr id="65" name="Oval 64"/>
            <p:cNvSpPr/>
            <p:nvPr/>
          </p:nvSpPr>
          <p:spPr>
            <a:xfrm>
              <a:off x="7283795" y="6036670"/>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6" name="Oval 65"/>
            <p:cNvSpPr/>
            <p:nvPr/>
          </p:nvSpPr>
          <p:spPr>
            <a:xfrm>
              <a:off x="6964394" y="6036670"/>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7" name="Oval 66"/>
            <p:cNvSpPr/>
            <p:nvPr/>
          </p:nvSpPr>
          <p:spPr>
            <a:xfrm>
              <a:off x="6806639" y="6036670"/>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8" name="Oval 67"/>
            <p:cNvSpPr/>
            <p:nvPr/>
          </p:nvSpPr>
          <p:spPr>
            <a:xfrm>
              <a:off x="7640720" y="6036670"/>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sp>
        <p:nvSpPr>
          <p:cNvPr id="72" name="Rectangle"/>
          <p:cNvSpPr/>
          <p:nvPr/>
        </p:nvSpPr>
        <p:spPr>
          <a:xfrm>
            <a:off x="10450160" y="850507"/>
            <a:ext cx="184023" cy="1143622"/>
          </a:xfrm>
          <a:prstGeom prst="rect">
            <a:avLst/>
          </a:prstGeom>
          <a:solidFill>
            <a:schemeClr val="accent2"/>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mc:AlternateContent xmlns:mc="http://schemas.openxmlformats.org/markup-compatibility/2006" xmlns:a14="http://schemas.microsoft.com/office/drawing/2010/main">
        <mc:Choice Requires="a14">
          <p:sp>
            <p:nvSpPr>
              <p:cNvPr id="73" name="TextBox 72"/>
              <p:cNvSpPr txBox="1"/>
              <p:nvPr/>
            </p:nvSpPr>
            <p:spPr>
              <a:xfrm>
                <a:off x="7599283" y="6258200"/>
                <a:ext cx="2864927" cy="373051"/>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b="0" i="1" smtClean="0">
                              <a:latin typeface="Cambria Math" panose="02040503050406030204" pitchFamily="18" charset="0"/>
                            </a:rPr>
                            <m:t>𝑆𝑐𝑜𝑟𝑒</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 </m:t>
                          </m:r>
                          <m:r>
                            <a:rPr lang="en-US" i="1">
                              <a:latin typeface="Cambria Math" panose="02040503050406030204" pitchFamily="18" charset="0"/>
                            </a:rPr>
                            <m:t>||</m:t>
                          </m:r>
                          <m:r>
                            <a:rPr lang="en-US" i="1">
                              <a:latin typeface="Cambria Math" panose="02040503050406030204" pitchFamily="18" charset="0"/>
                            </a:rPr>
                            <m:t>𝐹</m:t>
                          </m:r>
                          <m:d>
                            <m:dPr>
                              <m:ctrlPr>
                                <a:rPr lang="en-US" i="1">
                                  <a:latin typeface="Cambria Math" panose="02040503050406030204" pitchFamily="18" charset="0"/>
                                </a:rPr>
                              </m:ctrlPr>
                            </m:dPr>
                            <m:e>
                              <m:r>
                                <a:rPr lang="en-US" i="1">
                                  <a:latin typeface="Cambria Math" panose="02040503050406030204" pitchFamily="18" charset="0"/>
                                </a:rPr>
                                <m:t>𝑥</m:t>
                              </m:r>
                            </m:e>
                          </m:d>
                          <m:r>
                            <a:rPr lang="en-US" i="1">
                              <a:latin typeface="Cambria Math" panose="02040503050406030204" pitchFamily="18" charset="0"/>
                            </a:rPr>
                            <m:t> −</m:t>
                          </m:r>
                          <m:r>
                            <a:rPr lang="en-US" i="1">
                              <a:latin typeface="Cambria Math" panose="02040503050406030204" pitchFamily="18" charset="0"/>
                            </a:rPr>
                            <m:t>𝑥</m:t>
                          </m:r>
                          <m:r>
                            <a:rPr lang="en-US" i="1">
                              <a:latin typeface="Cambria Math" panose="02040503050406030204" pitchFamily="18" charset="0"/>
                            </a:rPr>
                            <m:t>||</m:t>
                          </m:r>
                        </m:e>
                        <m:sub>
                          <m:r>
                            <a:rPr lang="en-US" i="1">
                              <a:latin typeface="Cambria Math" panose="02040503050406030204" pitchFamily="18" charset="0"/>
                            </a:rPr>
                            <m:t>2</m:t>
                          </m:r>
                        </m:sub>
                        <m:sup>
                          <m:r>
                            <a:rPr lang="en-US" i="1">
                              <a:latin typeface="Cambria Math" panose="02040503050406030204" pitchFamily="18" charset="0"/>
                            </a:rPr>
                            <m:t>2</m:t>
                          </m:r>
                        </m:sup>
                      </m:sSubSup>
                    </m:oMath>
                  </m:oMathPara>
                </a14:m>
                <a:endParaRPr lang="en-US" dirty="0">
                  <a:latin typeface="Sitka Banner" panose="02000505000000020004" pitchFamily="2" charset="0"/>
                </a:endParaRPr>
              </a:p>
            </p:txBody>
          </p:sp>
        </mc:Choice>
        <mc:Fallback xmlns="">
          <p:sp>
            <p:nvSpPr>
              <p:cNvPr id="73" name="TextBox 72"/>
              <p:cNvSpPr txBox="1">
                <a:spLocks noRot="1" noChangeAspect="1" noMove="1" noResize="1" noEditPoints="1" noAdjustHandles="1" noChangeArrowheads="1" noChangeShapeType="1" noTextEdit="1"/>
              </p:cNvSpPr>
              <p:nvPr/>
            </p:nvSpPr>
            <p:spPr>
              <a:xfrm>
                <a:off x="7599283" y="6258200"/>
                <a:ext cx="2864927" cy="373051"/>
              </a:xfrm>
              <a:prstGeom prst="rect">
                <a:avLst/>
              </a:prstGeom>
              <a:blipFill>
                <a:blip r:embed="rId4"/>
                <a:stretch>
                  <a:fillRect b="-14754"/>
                </a:stretch>
              </a:blipFill>
            </p:spPr>
            <p:txBody>
              <a:bodyPr/>
              <a:lstStyle/>
              <a:p>
                <a:r>
                  <a:rPr lang="en-US">
                    <a:noFill/>
                  </a:rPr>
                  <a:t> </a:t>
                </a:r>
              </a:p>
            </p:txBody>
          </p:sp>
        </mc:Fallback>
      </mc:AlternateContent>
      <p:sp>
        <p:nvSpPr>
          <p:cNvPr id="74" name="Rectangle"/>
          <p:cNvSpPr/>
          <p:nvPr/>
        </p:nvSpPr>
        <p:spPr>
          <a:xfrm>
            <a:off x="6675929" y="859329"/>
            <a:ext cx="184023" cy="1143622"/>
          </a:xfrm>
          <a:prstGeom prst="rect">
            <a:avLst/>
          </a:prstGeom>
          <a:solidFill>
            <a:schemeClr val="accent4"/>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Tree>
    <p:extLst>
      <p:ext uri="{BB962C8B-B14F-4D97-AF65-F5344CB8AC3E}">
        <p14:creationId xmlns:p14="http://schemas.microsoft.com/office/powerpoint/2010/main" val="3455283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9" presetClass="emph" presetSubtype="0" fill="hold" grpId="1" nodeType="clickEffect">
                                  <p:stCondLst>
                                    <p:cond delay="0"/>
                                  </p:stCondLst>
                                  <p:childTnLst>
                                    <p:animClr clrSpc="rgb" dir="cw">
                                      <p:cBhvr override="childStyle">
                                        <p:cTn id="26" dur="500" fill="hold"/>
                                        <p:tgtEl>
                                          <p:spTgt spid="72"/>
                                        </p:tgtEl>
                                        <p:attrNameLst>
                                          <p:attrName>style.color</p:attrName>
                                        </p:attrNameLst>
                                      </p:cBhvr>
                                      <p:to>
                                        <a:srgbClr val="10CF9B"/>
                                      </p:to>
                                    </p:animClr>
                                    <p:animClr clrSpc="rgb" dir="cw">
                                      <p:cBhvr>
                                        <p:cTn id="27" dur="500" fill="hold"/>
                                        <p:tgtEl>
                                          <p:spTgt spid="72"/>
                                        </p:tgtEl>
                                        <p:attrNameLst>
                                          <p:attrName>fillcolor</p:attrName>
                                        </p:attrNameLst>
                                      </p:cBhvr>
                                      <p:to>
                                        <a:srgbClr val="10CF9B"/>
                                      </p:to>
                                    </p:animClr>
                                    <p:set>
                                      <p:cBhvr>
                                        <p:cTn id="28" dur="500" fill="hold"/>
                                        <p:tgtEl>
                                          <p:spTgt spid="72"/>
                                        </p:tgtEl>
                                        <p:attrNameLst>
                                          <p:attrName>fill.type</p:attrName>
                                        </p:attrNameLst>
                                      </p:cBhvr>
                                      <p:to>
                                        <p:strVal val="solid"/>
                                      </p:to>
                                    </p:set>
                                    <p:set>
                                      <p:cBhvr>
                                        <p:cTn id="29" dur="500" fill="hold"/>
                                        <p:tgtEl>
                                          <p:spTgt spid="72"/>
                                        </p:tgtEl>
                                        <p:attrNameLst>
                                          <p:attrName>fill.on</p:attrName>
                                        </p:attrNameLst>
                                      </p:cBhvr>
                                      <p:to>
                                        <p:strVal val="true"/>
                                      </p:to>
                                    </p:set>
                                  </p:childTnLst>
                                </p:cTn>
                              </p:par>
                              <p:par>
                                <p:cTn id="30" presetID="10" presetClass="entr" presetSubtype="0" fill="hold" grpId="0" nodeType="with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fade">
                                      <p:cBhvr>
                                        <p:cTn id="32" dur="500"/>
                                        <p:tgtEl>
                                          <p:spTgt spid="74"/>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9" presetClass="emph" presetSubtype="0" fill="hold" grpId="1" nodeType="clickEffect">
                                  <p:stCondLst>
                                    <p:cond delay="0"/>
                                  </p:stCondLst>
                                  <p:childTnLst>
                                    <p:animClr clrSpc="rgb" dir="cw">
                                      <p:cBhvr override="childStyle">
                                        <p:cTn id="46" dur="500" fill="hold"/>
                                        <p:tgtEl>
                                          <p:spTgt spid="74"/>
                                        </p:tgtEl>
                                        <p:attrNameLst>
                                          <p:attrName>style.color</p:attrName>
                                        </p:attrNameLst>
                                      </p:cBhvr>
                                      <p:to>
                                        <a:srgbClr val="FF0000"/>
                                      </p:to>
                                    </p:animClr>
                                    <p:animClr clrSpc="rgb" dir="cw">
                                      <p:cBhvr>
                                        <p:cTn id="47" dur="500" fill="hold"/>
                                        <p:tgtEl>
                                          <p:spTgt spid="74"/>
                                        </p:tgtEl>
                                        <p:attrNameLst>
                                          <p:attrName>fillcolor</p:attrName>
                                        </p:attrNameLst>
                                      </p:cBhvr>
                                      <p:to>
                                        <a:srgbClr val="FF0000"/>
                                      </p:to>
                                    </p:animClr>
                                    <p:set>
                                      <p:cBhvr>
                                        <p:cTn id="48" dur="500" fill="hold"/>
                                        <p:tgtEl>
                                          <p:spTgt spid="74"/>
                                        </p:tgtEl>
                                        <p:attrNameLst>
                                          <p:attrName>fill.type</p:attrName>
                                        </p:attrNameLst>
                                      </p:cBhvr>
                                      <p:to>
                                        <p:strVal val="solid"/>
                                      </p:to>
                                    </p:set>
                                    <p:set>
                                      <p:cBhvr>
                                        <p:cTn id="49" dur="500" fill="hold"/>
                                        <p:tgtEl>
                                          <p:spTgt spid="74"/>
                                        </p:tgtEl>
                                        <p:attrNameLst>
                                          <p:attrName>fill.on</p:attrName>
                                        </p:attrNameLst>
                                      </p:cBhvr>
                                      <p:to>
                                        <p:strVal val="true"/>
                                      </p:to>
                                    </p:set>
                                  </p:childTnLst>
                                </p:cTn>
                              </p:par>
                              <p:par>
                                <p:cTn id="50" presetID="19" presetClass="emph" presetSubtype="0" fill="hold" grpId="2" nodeType="withEffect">
                                  <p:stCondLst>
                                    <p:cond delay="0"/>
                                  </p:stCondLst>
                                  <p:childTnLst>
                                    <p:animClr clrSpc="rgb" dir="cw">
                                      <p:cBhvr override="childStyle">
                                        <p:cTn id="51" dur="500" fill="hold"/>
                                        <p:tgtEl>
                                          <p:spTgt spid="72"/>
                                        </p:tgtEl>
                                        <p:attrNameLst>
                                          <p:attrName>style.color</p:attrName>
                                        </p:attrNameLst>
                                      </p:cBhvr>
                                      <p:to>
                                        <a:srgbClr val="FF0000"/>
                                      </p:to>
                                    </p:animClr>
                                    <p:animClr clrSpc="rgb" dir="cw">
                                      <p:cBhvr>
                                        <p:cTn id="52" dur="500" fill="hold"/>
                                        <p:tgtEl>
                                          <p:spTgt spid="72"/>
                                        </p:tgtEl>
                                        <p:attrNameLst>
                                          <p:attrName>fillcolor</p:attrName>
                                        </p:attrNameLst>
                                      </p:cBhvr>
                                      <p:to>
                                        <a:srgbClr val="FF0000"/>
                                      </p:to>
                                    </p:animClr>
                                    <p:set>
                                      <p:cBhvr>
                                        <p:cTn id="53" dur="500" fill="hold"/>
                                        <p:tgtEl>
                                          <p:spTgt spid="72"/>
                                        </p:tgtEl>
                                        <p:attrNameLst>
                                          <p:attrName>fill.type</p:attrName>
                                        </p:attrNameLst>
                                      </p:cBhvr>
                                      <p:to>
                                        <p:strVal val="solid"/>
                                      </p:to>
                                    </p:set>
                                    <p:set>
                                      <p:cBhvr>
                                        <p:cTn id="54" dur="500" fill="hold"/>
                                        <p:tgtEl>
                                          <p:spTgt spid="72"/>
                                        </p:tgtEl>
                                        <p:attrNameLst>
                                          <p:attrName>fill.on</p:attrName>
                                        </p:attrNameLst>
                                      </p:cBhvr>
                                      <p:to>
                                        <p:strVal val="tru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2" grpId="1" animBg="1"/>
      <p:bldP spid="72" grpId="2" animBg="1"/>
      <p:bldP spid="73" grpId="0"/>
      <p:bldP spid="74" grpId="0" animBg="1"/>
      <p:bldP spid="74"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p:nvPr/>
        </p:nvGrpSpPr>
        <p:grpSpPr>
          <a:xfrm>
            <a:off x="3098016" y="1932903"/>
            <a:ext cx="5995967" cy="2992193"/>
            <a:chOff x="3186150" y="1932904"/>
            <a:chExt cx="5995967" cy="2992193"/>
          </a:xfrm>
        </p:grpSpPr>
        <p:sp>
          <p:nvSpPr>
            <p:cNvPr id="10" name="Rectangle 9"/>
            <p:cNvSpPr/>
            <p:nvPr/>
          </p:nvSpPr>
          <p:spPr>
            <a:xfrm rot="2700952">
              <a:off x="3186150" y="1932904"/>
              <a:ext cx="2992193" cy="2992193"/>
            </a:xfrm>
            <a:prstGeom prst="rect">
              <a:avLst/>
            </a:prstGeom>
            <a:solidFill>
              <a:schemeClr val="bg1"/>
            </a:solidFill>
            <a:ln w="381000" cap="rnd" cmpd="sng" algn="ctr">
              <a:solidFill>
                <a:schemeClr val="accent2">
                  <a:lumMod val="50000"/>
                </a:schemeClr>
              </a:solidFill>
              <a:prstDash val="solid"/>
              <a:miter lim="800000"/>
              <a:headEnd type="none" w="med" len="med"/>
              <a:tailEnd type="none" w="med" len="med"/>
            </a:ln>
            <a:effectLst>
              <a:glow>
                <a:schemeClr val="accent1">
                  <a:alpha val="40000"/>
                </a:schemeClr>
              </a:glow>
            </a:effectLst>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11" name="TextBox 10"/>
            <p:cNvSpPr txBox="1"/>
            <p:nvPr/>
          </p:nvSpPr>
          <p:spPr>
            <a:xfrm>
              <a:off x="4112763" y="2274838"/>
              <a:ext cx="5069354" cy="2308324"/>
            </a:xfrm>
            <a:prstGeom prst="rect">
              <a:avLst/>
            </a:prstGeom>
            <a:solidFill>
              <a:schemeClr val="bg1"/>
            </a:solidFill>
          </p:spPr>
          <p:txBody>
            <a:bodyPr wrap="square" rtlCol="0">
              <a:spAutoFit/>
            </a:bodyPr>
            <a:lstStyle/>
            <a:p>
              <a:pPr algn="ctr"/>
              <a:r>
                <a:rPr lang="en-US" sz="7200" b="1" dirty="0" smtClean="0">
                  <a:solidFill>
                    <a:srgbClr val="0F6FC6"/>
                  </a:solidFill>
                  <a:latin typeface="Bernard MT Condensed" panose="02050806060905020404" pitchFamily="18" charset="0"/>
                </a:rPr>
                <a:t>PROPOSED SOLUTION</a:t>
              </a:r>
              <a:endParaRPr lang="en-US" sz="5400" b="1" dirty="0">
                <a:latin typeface="Bernard MT Condensed" panose="02050806060905020404" pitchFamily="18" charset="0"/>
              </a:endParaRPr>
            </a:p>
          </p:txBody>
        </p:sp>
      </p:grpSp>
    </p:spTree>
    <p:extLst>
      <p:ext uri="{BB962C8B-B14F-4D97-AF65-F5344CB8AC3E}">
        <p14:creationId xmlns:p14="http://schemas.microsoft.com/office/powerpoint/2010/main" val="22245016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75352" y="3123458"/>
            <a:ext cx="1398391" cy="646331"/>
          </a:xfrm>
          <a:prstGeom prst="rect">
            <a:avLst/>
          </a:prstGeom>
          <a:noFill/>
        </p:spPr>
        <p:txBody>
          <a:bodyPr wrap="square" rtlCol="0">
            <a:spAutoFit/>
          </a:bodyPr>
          <a:lstStyle/>
          <a:p>
            <a:pPr algn="ctr"/>
            <a:r>
              <a:rPr lang="en-US" dirty="0" smtClean="0">
                <a:solidFill>
                  <a:schemeClr val="tx1">
                    <a:lumMod val="75000"/>
                    <a:lumOff val="25000"/>
                  </a:schemeClr>
                </a:solidFill>
                <a:latin typeface="Sitka Banner" panose="02000505000000020004" pitchFamily="2" charset="0"/>
              </a:rPr>
              <a:t>Group by </a:t>
            </a:r>
          </a:p>
          <a:p>
            <a:pPr algn="ctr"/>
            <a:r>
              <a:rPr lang="en-US" dirty="0" err="1" smtClean="0">
                <a:solidFill>
                  <a:schemeClr val="tx1">
                    <a:lumMod val="75000"/>
                    <a:lumOff val="25000"/>
                  </a:schemeClr>
                </a:solidFill>
                <a:latin typeface="Sitka Banner" panose="02000505000000020004" pitchFamily="2" charset="0"/>
              </a:rPr>
              <a:t>src</a:t>
            </a:r>
            <a:r>
              <a:rPr lang="en-US" dirty="0" smtClean="0">
                <a:solidFill>
                  <a:schemeClr val="tx1">
                    <a:lumMod val="75000"/>
                    <a:lumOff val="25000"/>
                  </a:schemeClr>
                </a:solidFill>
                <a:latin typeface="Sitka Banner" panose="02000505000000020004" pitchFamily="2" charset="0"/>
              </a:rPr>
              <a:t>. &amp; </a:t>
            </a:r>
            <a:r>
              <a:rPr lang="en-US" dirty="0" err="1" smtClean="0">
                <a:solidFill>
                  <a:schemeClr val="tx1">
                    <a:lumMod val="75000"/>
                    <a:lumOff val="25000"/>
                  </a:schemeClr>
                </a:solidFill>
                <a:latin typeface="Sitka Banner" panose="02000505000000020004" pitchFamily="2" charset="0"/>
              </a:rPr>
              <a:t>trg</a:t>
            </a:r>
            <a:r>
              <a:rPr lang="en-US" dirty="0" smtClean="0">
                <a:solidFill>
                  <a:schemeClr val="tx1">
                    <a:lumMod val="75000"/>
                    <a:lumOff val="25000"/>
                  </a:schemeClr>
                </a:solidFill>
                <a:latin typeface="Sitka Banner" panose="02000505000000020004" pitchFamily="2" charset="0"/>
              </a:rPr>
              <a:t>. IPs</a:t>
            </a:r>
            <a:endParaRPr lang="en-US" dirty="0">
              <a:solidFill>
                <a:schemeClr val="tx1">
                  <a:lumMod val="75000"/>
                  <a:lumOff val="25000"/>
                </a:schemeClr>
              </a:solidFill>
              <a:latin typeface="Sitka Banner" panose="02000505000000020004" pitchFamily="2" charset="0"/>
            </a:endParaRPr>
          </a:p>
        </p:txBody>
      </p:sp>
      <p:cxnSp>
        <p:nvCxnSpPr>
          <p:cNvPr id="35" name="Straight Arrow Connector 34"/>
          <p:cNvCxnSpPr/>
          <p:nvPr/>
        </p:nvCxnSpPr>
        <p:spPr>
          <a:xfrm>
            <a:off x="2454851" y="3472024"/>
            <a:ext cx="1317049" cy="0"/>
          </a:xfrm>
          <a:prstGeom prst="straightConnector1">
            <a:avLst/>
          </a:prstGeom>
          <a:ln w="254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nvGrpSpPr>
          <p:cNvPr id="6" name="Group 5"/>
          <p:cNvGrpSpPr/>
          <p:nvPr/>
        </p:nvGrpSpPr>
        <p:grpSpPr>
          <a:xfrm>
            <a:off x="4006921" y="1807884"/>
            <a:ext cx="1629004" cy="1323447"/>
            <a:chOff x="714535" y="2976549"/>
            <a:chExt cx="1629004" cy="1323447"/>
          </a:xfrm>
        </p:grpSpPr>
        <p:grpSp>
          <p:nvGrpSpPr>
            <p:cNvPr id="61" name="Group 60"/>
            <p:cNvGrpSpPr/>
            <p:nvPr/>
          </p:nvGrpSpPr>
          <p:grpSpPr>
            <a:xfrm>
              <a:off x="742504" y="3203531"/>
              <a:ext cx="1566426" cy="1096465"/>
              <a:chOff x="1893572" y="3160500"/>
              <a:chExt cx="1566426" cy="1096465"/>
            </a:xfrm>
          </p:grpSpPr>
          <p:sp>
            <p:nvSpPr>
              <p:cNvPr id="26" name="Rectangle 25"/>
              <p:cNvSpPr/>
              <p:nvPr/>
            </p:nvSpPr>
            <p:spPr>
              <a:xfrm>
                <a:off x="2245437" y="3161126"/>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27" name="Rectangle 26"/>
              <p:cNvSpPr/>
              <p:nvPr/>
            </p:nvSpPr>
            <p:spPr>
              <a:xfrm>
                <a:off x="2420847" y="3161697"/>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28" name="TextBox 27"/>
              <p:cNvSpPr txBox="1"/>
              <p:nvPr/>
            </p:nvSpPr>
            <p:spPr>
              <a:xfrm>
                <a:off x="2596258" y="3234080"/>
                <a:ext cx="364202" cy="403059"/>
              </a:xfrm>
              <a:prstGeom prst="rect">
                <a:avLst/>
              </a:prstGeom>
              <a:solidFill>
                <a:schemeClr val="bg1"/>
              </a:solidFill>
              <a:ln>
                <a:solidFill>
                  <a:schemeClr val="bg1"/>
                </a:solidFill>
              </a:ln>
            </p:spPr>
            <p:txBody>
              <a:bodyPr wrap="none" rtlCol="0">
                <a:spAutoFit/>
              </a:bodyPr>
              <a:lstStyle/>
              <a:p>
                <a:r>
                  <a:rPr lang="en-US" sz="2019" dirty="0"/>
                  <a:t>…</a:t>
                </a:r>
              </a:p>
            </p:txBody>
          </p:sp>
          <p:sp>
            <p:nvSpPr>
              <p:cNvPr id="29" name="Rectangle 28"/>
              <p:cNvSpPr/>
              <p:nvPr/>
            </p:nvSpPr>
            <p:spPr>
              <a:xfrm>
                <a:off x="3000012" y="3160510"/>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30" name="Rectangle 29"/>
              <p:cNvSpPr/>
              <p:nvPr/>
            </p:nvSpPr>
            <p:spPr>
              <a:xfrm>
                <a:off x="3175422" y="3161081"/>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31" name="Rectangle 30"/>
              <p:cNvSpPr/>
              <p:nvPr/>
            </p:nvSpPr>
            <p:spPr>
              <a:xfrm>
                <a:off x="1893572" y="3160500"/>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32" name="Rectangle 31"/>
              <p:cNvSpPr/>
              <p:nvPr/>
            </p:nvSpPr>
            <p:spPr>
              <a:xfrm>
                <a:off x="2068982" y="3161684"/>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33" name="Rectangle 32"/>
              <p:cNvSpPr/>
              <p:nvPr/>
            </p:nvSpPr>
            <p:spPr>
              <a:xfrm>
                <a:off x="3345442" y="3161068"/>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34" name="TextBox 33"/>
              <p:cNvSpPr txBox="1"/>
              <p:nvPr/>
            </p:nvSpPr>
            <p:spPr>
              <a:xfrm>
                <a:off x="2103921" y="3791453"/>
                <a:ext cx="1156086" cy="465512"/>
              </a:xfrm>
              <a:prstGeom prst="rect">
                <a:avLst/>
              </a:prstGeom>
              <a:noFill/>
            </p:spPr>
            <p:txBody>
              <a:bodyPr wrap="none" rtlCol="0">
                <a:spAutoFit/>
              </a:bodyPr>
              <a:lstStyle/>
              <a:p>
                <a:pPr algn="ctr"/>
                <a:r>
                  <a:rPr lang="en-US" sz="2425" dirty="0" smtClean="0">
                    <a:latin typeface="Sitka Banner" panose="02000505000000020004" pitchFamily="2" charset="0"/>
                  </a:rPr>
                  <a:t>AX__XA</a:t>
                </a:r>
                <a:endParaRPr lang="en-US" sz="2425" dirty="0">
                  <a:solidFill>
                    <a:schemeClr val="tx1">
                      <a:lumMod val="75000"/>
                      <a:lumOff val="25000"/>
                    </a:schemeClr>
                  </a:solidFill>
                  <a:latin typeface="Sitka Banner" panose="02000505000000020004" pitchFamily="2" charset="0"/>
                </a:endParaRPr>
              </a:p>
            </p:txBody>
          </p:sp>
        </p:grpSp>
        <p:sp>
          <p:nvSpPr>
            <p:cNvPr id="2" name="TextBox 1"/>
            <p:cNvSpPr txBox="1"/>
            <p:nvPr/>
          </p:nvSpPr>
          <p:spPr>
            <a:xfrm>
              <a:off x="714535" y="2981324"/>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A</a:t>
              </a:r>
              <a:endParaRPr lang="en-US" sz="1100" dirty="0">
                <a:latin typeface="Sitka Banner" panose="02000505000000020004" pitchFamily="2" charset="0"/>
              </a:endParaRPr>
            </a:p>
          </p:txBody>
        </p:sp>
        <p:sp>
          <p:nvSpPr>
            <p:cNvPr id="49" name="TextBox 48"/>
            <p:cNvSpPr txBox="1"/>
            <p:nvPr/>
          </p:nvSpPr>
          <p:spPr>
            <a:xfrm>
              <a:off x="718252" y="3700800"/>
              <a:ext cx="167947" cy="261610"/>
            </a:xfrm>
            <a:prstGeom prst="rect">
              <a:avLst/>
            </a:prstGeom>
            <a:noFill/>
          </p:spPr>
          <p:txBody>
            <a:bodyPr wrap="square" rtlCol="0">
              <a:spAutoFit/>
            </a:bodyPr>
            <a:lstStyle/>
            <a:p>
              <a:pPr algn="ctr"/>
              <a:r>
                <a:rPr lang="en-US" sz="1100" dirty="0">
                  <a:latin typeface="Sitka Banner" panose="02000505000000020004" pitchFamily="2" charset="0"/>
                </a:rPr>
                <a:t>X</a:t>
              </a:r>
            </a:p>
          </p:txBody>
        </p:sp>
        <p:sp>
          <p:nvSpPr>
            <p:cNvPr id="51" name="TextBox 50"/>
            <p:cNvSpPr txBox="1"/>
            <p:nvPr/>
          </p:nvSpPr>
          <p:spPr>
            <a:xfrm>
              <a:off x="895513" y="2978933"/>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X</a:t>
              </a:r>
              <a:endParaRPr lang="en-US" sz="1100" dirty="0">
                <a:latin typeface="Sitka Banner" panose="02000505000000020004" pitchFamily="2" charset="0"/>
              </a:endParaRPr>
            </a:p>
          </p:txBody>
        </p:sp>
        <p:sp>
          <p:nvSpPr>
            <p:cNvPr id="52" name="TextBox 51"/>
            <p:cNvSpPr txBox="1"/>
            <p:nvPr/>
          </p:nvSpPr>
          <p:spPr>
            <a:xfrm>
              <a:off x="899230" y="3698409"/>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A</a:t>
              </a:r>
              <a:endParaRPr lang="en-US" sz="1100" dirty="0">
                <a:latin typeface="Sitka Banner" panose="02000505000000020004" pitchFamily="2" charset="0"/>
              </a:endParaRPr>
            </a:p>
          </p:txBody>
        </p:sp>
        <p:sp>
          <p:nvSpPr>
            <p:cNvPr id="53" name="TextBox 52"/>
            <p:cNvSpPr txBox="1"/>
            <p:nvPr/>
          </p:nvSpPr>
          <p:spPr>
            <a:xfrm>
              <a:off x="1064583" y="2978942"/>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A</a:t>
              </a:r>
              <a:endParaRPr lang="en-US" sz="1100" dirty="0">
                <a:latin typeface="Sitka Banner" panose="02000505000000020004" pitchFamily="2" charset="0"/>
              </a:endParaRPr>
            </a:p>
          </p:txBody>
        </p:sp>
        <p:sp>
          <p:nvSpPr>
            <p:cNvPr id="54" name="TextBox 53"/>
            <p:cNvSpPr txBox="1"/>
            <p:nvPr/>
          </p:nvSpPr>
          <p:spPr>
            <a:xfrm>
              <a:off x="1068300" y="3698418"/>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X</a:t>
              </a:r>
              <a:endParaRPr lang="en-US" sz="1100" dirty="0">
                <a:latin typeface="Sitka Banner" panose="02000505000000020004" pitchFamily="2" charset="0"/>
              </a:endParaRPr>
            </a:p>
          </p:txBody>
        </p:sp>
        <p:sp>
          <p:nvSpPr>
            <p:cNvPr id="55" name="TextBox 54"/>
            <p:cNvSpPr txBox="1"/>
            <p:nvPr/>
          </p:nvSpPr>
          <p:spPr>
            <a:xfrm>
              <a:off x="1245561" y="2976551"/>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A</a:t>
              </a:r>
              <a:endParaRPr lang="en-US" sz="1100" dirty="0">
                <a:latin typeface="Sitka Banner" panose="02000505000000020004" pitchFamily="2" charset="0"/>
              </a:endParaRPr>
            </a:p>
          </p:txBody>
        </p:sp>
        <p:sp>
          <p:nvSpPr>
            <p:cNvPr id="60" name="TextBox 59"/>
            <p:cNvSpPr txBox="1"/>
            <p:nvPr/>
          </p:nvSpPr>
          <p:spPr>
            <a:xfrm>
              <a:off x="1249278" y="3696027"/>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X</a:t>
              </a:r>
              <a:endParaRPr lang="en-US" sz="1100" dirty="0">
                <a:latin typeface="Sitka Banner" panose="02000505000000020004" pitchFamily="2" charset="0"/>
              </a:endParaRPr>
            </a:p>
          </p:txBody>
        </p:sp>
        <p:sp>
          <p:nvSpPr>
            <p:cNvPr id="62" name="TextBox 61"/>
            <p:cNvSpPr txBox="1"/>
            <p:nvPr/>
          </p:nvSpPr>
          <p:spPr>
            <a:xfrm>
              <a:off x="1821827" y="2978931"/>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X</a:t>
              </a:r>
              <a:endParaRPr lang="en-US" sz="1100" dirty="0">
                <a:latin typeface="Sitka Banner" panose="02000505000000020004" pitchFamily="2" charset="0"/>
              </a:endParaRPr>
            </a:p>
          </p:txBody>
        </p:sp>
        <p:sp>
          <p:nvSpPr>
            <p:cNvPr id="63" name="TextBox 62"/>
            <p:cNvSpPr txBox="1"/>
            <p:nvPr/>
          </p:nvSpPr>
          <p:spPr>
            <a:xfrm>
              <a:off x="1825544" y="3698407"/>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A</a:t>
              </a:r>
              <a:endParaRPr lang="en-US" sz="1100" dirty="0">
                <a:latin typeface="Sitka Banner" panose="02000505000000020004" pitchFamily="2" charset="0"/>
              </a:endParaRPr>
            </a:p>
          </p:txBody>
        </p:sp>
        <p:sp>
          <p:nvSpPr>
            <p:cNvPr id="64" name="TextBox 63"/>
            <p:cNvSpPr txBox="1"/>
            <p:nvPr/>
          </p:nvSpPr>
          <p:spPr>
            <a:xfrm>
              <a:off x="1990897" y="2978940"/>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A</a:t>
              </a:r>
              <a:endParaRPr lang="en-US" sz="1100" dirty="0">
                <a:latin typeface="Sitka Banner" panose="02000505000000020004" pitchFamily="2" charset="0"/>
              </a:endParaRPr>
            </a:p>
          </p:txBody>
        </p:sp>
        <p:sp>
          <p:nvSpPr>
            <p:cNvPr id="65" name="TextBox 64"/>
            <p:cNvSpPr txBox="1"/>
            <p:nvPr/>
          </p:nvSpPr>
          <p:spPr>
            <a:xfrm>
              <a:off x="1994614" y="3698416"/>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X</a:t>
              </a:r>
              <a:endParaRPr lang="en-US" sz="1100" dirty="0">
                <a:latin typeface="Sitka Banner" panose="02000505000000020004" pitchFamily="2" charset="0"/>
              </a:endParaRPr>
            </a:p>
          </p:txBody>
        </p:sp>
        <p:sp>
          <p:nvSpPr>
            <p:cNvPr id="66" name="TextBox 65"/>
            <p:cNvSpPr txBox="1"/>
            <p:nvPr/>
          </p:nvSpPr>
          <p:spPr>
            <a:xfrm>
              <a:off x="2171875" y="2976549"/>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X</a:t>
              </a:r>
              <a:endParaRPr lang="en-US" sz="1100" dirty="0">
                <a:latin typeface="Sitka Banner" panose="02000505000000020004" pitchFamily="2" charset="0"/>
              </a:endParaRPr>
            </a:p>
          </p:txBody>
        </p:sp>
        <p:sp>
          <p:nvSpPr>
            <p:cNvPr id="67" name="TextBox 66"/>
            <p:cNvSpPr txBox="1"/>
            <p:nvPr/>
          </p:nvSpPr>
          <p:spPr>
            <a:xfrm>
              <a:off x="2175592" y="3696025"/>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A</a:t>
              </a:r>
              <a:endParaRPr lang="en-US" sz="1100" dirty="0">
                <a:latin typeface="Sitka Banner" panose="02000505000000020004" pitchFamily="2" charset="0"/>
              </a:endParaRPr>
            </a:p>
          </p:txBody>
        </p:sp>
      </p:grpSp>
      <p:grpSp>
        <p:nvGrpSpPr>
          <p:cNvPr id="68" name="Group 67"/>
          <p:cNvGrpSpPr/>
          <p:nvPr/>
        </p:nvGrpSpPr>
        <p:grpSpPr>
          <a:xfrm>
            <a:off x="314916" y="2990094"/>
            <a:ext cx="2433680" cy="1331494"/>
            <a:chOff x="329694" y="2976549"/>
            <a:chExt cx="2433680" cy="1331494"/>
          </a:xfrm>
        </p:grpSpPr>
        <p:grpSp>
          <p:nvGrpSpPr>
            <p:cNvPr id="69" name="Group 68"/>
            <p:cNvGrpSpPr/>
            <p:nvPr/>
          </p:nvGrpSpPr>
          <p:grpSpPr>
            <a:xfrm>
              <a:off x="329694" y="3203531"/>
              <a:ext cx="2433680" cy="1104512"/>
              <a:chOff x="1480762" y="3160500"/>
              <a:chExt cx="2433680" cy="1104512"/>
            </a:xfrm>
          </p:grpSpPr>
          <p:sp>
            <p:nvSpPr>
              <p:cNvPr id="84" name="Rectangle 83"/>
              <p:cNvSpPr/>
              <p:nvPr/>
            </p:nvSpPr>
            <p:spPr>
              <a:xfrm>
                <a:off x="2245437" y="3161126"/>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85" name="Rectangle 84"/>
              <p:cNvSpPr/>
              <p:nvPr/>
            </p:nvSpPr>
            <p:spPr>
              <a:xfrm>
                <a:off x="2420847" y="3161697"/>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86" name="TextBox 85"/>
              <p:cNvSpPr txBox="1"/>
              <p:nvPr/>
            </p:nvSpPr>
            <p:spPr>
              <a:xfrm>
                <a:off x="2596258" y="3234080"/>
                <a:ext cx="364202" cy="403059"/>
              </a:xfrm>
              <a:prstGeom prst="rect">
                <a:avLst/>
              </a:prstGeom>
              <a:solidFill>
                <a:schemeClr val="bg1"/>
              </a:solidFill>
              <a:ln>
                <a:solidFill>
                  <a:schemeClr val="bg1"/>
                </a:solidFill>
              </a:ln>
            </p:spPr>
            <p:txBody>
              <a:bodyPr wrap="none" rtlCol="0">
                <a:spAutoFit/>
              </a:bodyPr>
              <a:lstStyle/>
              <a:p>
                <a:r>
                  <a:rPr lang="en-US" sz="2019" dirty="0"/>
                  <a:t>…</a:t>
                </a:r>
              </a:p>
            </p:txBody>
          </p:sp>
          <p:sp>
            <p:nvSpPr>
              <p:cNvPr id="87" name="Rectangle 86"/>
              <p:cNvSpPr/>
              <p:nvPr/>
            </p:nvSpPr>
            <p:spPr>
              <a:xfrm>
                <a:off x="3000012" y="3160510"/>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88" name="Rectangle 87"/>
              <p:cNvSpPr/>
              <p:nvPr/>
            </p:nvSpPr>
            <p:spPr>
              <a:xfrm>
                <a:off x="3175422" y="3161081"/>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89" name="Rectangle 88"/>
              <p:cNvSpPr/>
              <p:nvPr/>
            </p:nvSpPr>
            <p:spPr>
              <a:xfrm>
                <a:off x="1893572" y="3160500"/>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90" name="Rectangle 89"/>
              <p:cNvSpPr/>
              <p:nvPr/>
            </p:nvSpPr>
            <p:spPr>
              <a:xfrm>
                <a:off x="2068982" y="3161684"/>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91" name="Rectangle 90"/>
              <p:cNvSpPr/>
              <p:nvPr/>
            </p:nvSpPr>
            <p:spPr>
              <a:xfrm>
                <a:off x="3345442" y="3161068"/>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92" name="TextBox 91"/>
              <p:cNvSpPr txBox="1"/>
              <p:nvPr/>
            </p:nvSpPr>
            <p:spPr>
              <a:xfrm>
                <a:off x="1480762" y="3799500"/>
                <a:ext cx="2433680" cy="465512"/>
              </a:xfrm>
              <a:prstGeom prst="rect">
                <a:avLst/>
              </a:prstGeom>
              <a:noFill/>
            </p:spPr>
            <p:txBody>
              <a:bodyPr wrap="none" rtlCol="0">
                <a:spAutoFit/>
              </a:bodyPr>
              <a:lstStyle/>
              <a:p>
                <a:r>
                  <a:rPr lang="en-US" sz="2425" dirty="0"/>
                  <a:t>Stream of </a:t>
                </a:r>
                <a:r>
                  <a:rPr lang="en-US" sz="2425" dirty="0">
                    <a:solidFill>
                      <a:schemeClr val="tx1">
                        <a:lumMod val="75000"/>
                        <a:lumOff val="25000"/>
                      </a:schemeClr>
                    </a:solidFill>
                  </a:rPr>
                  <a:t>Packets</a:t>
                </a:r>
              </a:p>
            </p:txBody>
          </p:sp>
        </p:grpSp>
        <p:sp>
          <p:nvSpPr>
            <p:cNvPr id="70" name="TextBox 69"/>
            <p:cNvSpPr txBox="1"/>
            <p:nvPr/>
          </p:nvSpPr>
          <p:spPr>
            <a:xfrm>
              <a:off x="714535" y="2981324"/>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A</a:t>
              </a:r>
              <a:endParaRPr lang="en-US" sz="1100" dirty="0">
                <a:latin typeface="Sitka Banner" panose="02000505000000020004" pitchFamily="2" charset="0"/>
              </a:endParaRPr>
            </a:p>
          </p:txBody>
        </p:sp>
        <p:sp>
          <p:nvSpPr>
            <p:cNvPr id="71" name="TextBox 70"/>
            <p:cNvSpPr txBox="1"/>
            <p:nvPr/>
          </p:nvSpPr>
          <p:spPr>
            <a:xfrm>
              <a:off x="718252" y="3700800"/>
              <a:ext cx="167947" cy="261610"/>
            </a:xfrm>
            <a:prstGeom prst="rect">
              <a:avLst/>
            </a:prstGeom>
            <a:noFill/>
          </p:spPr>
          <p:txBody>
            <a:bodyPr wrap="square" rtlCol="0">
              <a:spAutoFit/>
            </a:bodyPr>
            <a:lstStyle/>
            <a:p>
              <a:pPr algn="ctr"/>
              <a:r>
                <a:rPr lang="en-US" sz="1100" dirty="0">
                  <a:latin typeface="Sitka Banner" panose="02000505000000020004" pitchFamily="2" charset="0"/>
                </a:rPr>
                <a:t>X</a:t>
              </a:r>
            </a:p>
          </p:txBody>
        </p:sp>
        <p:sp>
          <p:nvSpPr>
            <p:cNvPr id="72" name="TextBox 71"/>
            <p:cNvSpPr txBox="1"/>
            <p:nvPr/>
          </p:nvSpPr>
          <p:spPr>
            <a:xfrm>
              <a:off x="895513" y="2978933"/>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X</a:t>
              </a:r>
              <a:endParaRPr lang="en-US" sz="1100" dirty="0">
                <a:latin typeface="Sitka Banner" panose="02000505000000020004" pitchFamily="2" charset="0"/>
              </a:endParaRPr>
            </a:p>
          </p:txBody>
        </p:sp>
        <p:sp>
          <p:nvSpPr>
            <p:cNvPr id="73" name="TextBox 72"/>
            <p:cNvSpPr txBox="1"/>
            <p:nvPr/>
          </p:nvSpPr>
          <p:spPr>
            <a:xfrm>
              <a:off x="899230" y="3698409"/>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A</a:t>
              </a:r>
              <a:endParaRPr lang="en-US" sz="1100" dirty="0">
                <a:latin typeface="Sitka Banner" panose="02000505000000020004" pitchFamily="2" charset="0"/>
              </a:endParaRPr>
            </a:p>
          </p:txBody>
        </p:sp>
        <p:sp>
          <p:nvSpPr>
            <p:cNvPr id="74" name="TextBox 73"/>
            <p:cNvSpPr txBox="1"/>
            <p:nvPr/>
          </p:nvSpPr>
          <p:spPr>
            <a:xfrm>
              <a:off x="1064583" y="2978942"/>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B</a:t>
              </a:r>
              <a:endParaRPr lang="en-US" sz="1100" dirty="0">
                <a:latin typeface="Sitka Banner" panose="02000505000000020004" pitchFamily="2" charset="0"/>
              </a:endParaRPr>
            </a:p>
          </p:txBody>
        </p:sp>
        <p:sp>
          <p:nvSpPr>
            <p:cNvPr id="75" name="TextBox 74"/>
            <p:cNvSpPr txBox="1"/>
            <p:nvPr/>
          </p:nvSpPr>
          <p:spPr>
            <a:xfrm>
              <a:off x="1068300" y="3698418"/>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Y</a:t>
              </a:r>
              <a:endParaRPr lang="en-US" sz="1100" dirty="0">
                <a:latin typeface="Sitka Banner" panose="02000505000000020004" pitchFamily="2" charset="0"/>
              </a:endParaRPr>
            </a:p>
          </p:txBody>
        </p:sp>
        <p:sp>
          <p:nvSpPr>
            <p:cNvPr id="76" name="TextBox 75"/>
            <p:cNvSpPr txBox="1"/>
            <p:nvPr/>
          </p:nvSpPr>
          <p:spPr>
            <a:xfrm>
              <a:off x="1245561" y="2976551"/>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B</a:t>
              </a:r>
              <a:endParaRPr lang="en-US" sz="1100" dirty="0">
                <a:latin typeface="Sitka Banner" panose="02000505000000020004" pitchFamily="2" charset="0"/>
              </a:endParaRPr>
            </a:p>
          </p:txBody>
        </p:sp>
        <p:sp>
          <p:nvSpPr>
            <p:cNvPr id="77" name="TextBox 76"/>
            <p:cNvSpPr txBox="1"/>
            <p:nvPr/>
          </p:nvSpPr>
          <p:spPr>
            <a:xfrm>
              <a:off x="1249278" y="3696027"/>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Y</a:t>
              </a:r>
              <a:endParaRPr lang="en-US" sz="1100" dirty="0">
                <a:latin typeface="Sitka Banner" panose="02000505000000020004" pitchFamily="2" charset="0"/>
              </a:endParaRPr>
            </a:p>
          </p:txBody>
        </p:sp>
        <p:sp>
          <p:nvSpPr>
            <p:cNvPr id="78" name="TextBox 77"/>
            <p:cNvSpPr txBox="1"/>
            <p:nvPr/>
          </p:nvSpPr>
          <p:spPr>
            <a:xfrm>
              <a:off x="1821827" y="2978931"/>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X</a:t>
              </a:r>
              <a:endParaRPr lang="en-US" sz="1100" dirty="0">
                <a:latin typeface="Sitka Banner" panose="02000505000000020004" pitchFamily="2" charset="0"/>
              </a:endParaRPr>
            </a:p>
          </p:txBody>
        </p:sp>
        <p:sp>
          <p:nvSpPr>
            <p:cNvPr id="79" name="TextBox 78"/>
            <p:cNvSpPr txBox="1"/>
            <p:nvPr/>
          </p:nvSpPr>
          <p:spPr>
            <a:xfrm>
              <a:off x="1825544" y="3698407"/>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A</a:t>
              </a:r>
              <a:endParaRPr lang="en-US" sz="1100" dirty="0">
                <a:latin typeface="Sitka Banner" panose="02000505000000020004" pitchFamily="2" charset="0"/>
              </a:endParaRPr>
            </a:p>
          </p:txBody>
        </p:sp>
        <p:sp>
          <p:nvSpPr>
            <p:cNvPr id="80" name="TextBox 79"/>
            <p:cNvSpPr txBox="1"/>
            <p:nvPr/>
          </p:nvSpPr>
          <p:spPr>
            <a:xfrm>
              <a:off x="1990897" y="2978940"/>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Y</a:t>
              </a:r>
              <a:endParaRPr lang="en-US" sz="1100" dirty="0">
                <a:latin typeface="Sitka Banner" panose="02000505000000020004" pitchFamily="2" charset="0"/>
              </a:endParaRPr>
            </a:p>
          </p:txBody>
        </p:sp>
        <p:sp>
          <p:nvSpPr>
            <p:cNvPr id="81" name="TextBox 80"/>
            <p:cNvSpPr txBox="1"/>
            <p:nvPr/>
          </p:nvSpPr>
          <p:spPr>
            <a:xfrm>
              <a:off x="1994614" y="3698416"/>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B</a:t>
              </a:r>
              <a:endParaRPr lang="en-US" sz="1100" dirty="0">
                <a:latin typeface="Sitka Banner" panose="02000505000000020004" pitchFamily="2" charset="0"/>
              </a:endParaRPr>
            </a:p>
          </p:txBody>
        </p:sp>
        <p:sp>
          <p:nvSpPr>
            <p:cNvPr id="82" name="TextBox 81"/>
            <p:cNvSpPr txBox="1"/>
            <p:nvPr/>
          </p:nvSpPr>
          <p:spPr>
            <a:xfrm>
              <a:off x="2171875" y="2976549"/>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B</a:t>
              </a:r>
              <a:endParaRPr lang="en-US" sz="1100" dirty="0">
                <a:latin typeface="Sitka Banner" panose="02000505000000020004" pitchFamily="2" charset="0"/>
              </a:endParaRPr>
            </a:p>
          </p:txBody>
        </p:sp>
        <p:sp>
          <p:nvSpPr>
            <p:cNvPr id="83" name="TextBox 82"/>
            <p:cNvSpPr txBox="1"/>
            <p:nvPr/>
          </p:nvSpPr>
          <p:spPr>
            <a:xfrm>
              <a:off x="2175592" y="3696025"/>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Y</a:t>
              </a:r>
              <a:endParaRPr lang="en-US" sz="1100" dirty="0">
                <a:latin typeface="Sitka Banner" panose="02000505000000020004" pitchFamily="2" charset="0"/>
              </a:endParaRPr>
            </a:p>
          </p:txBody>
        </p:sp>
      </p:grpSp>
      <p:grpSp>
        <p:nvGrpSpPr>
          <p:cNvPr id="93" name="Group 92"/>
          <p:cNvGrpSpPr/>
          <p:nvPr/>
        </p:nvGrpSpPr>
        <p:grpSpPr>
          <a:xfrm>
            <a:off x="4003204" y="4099502"/>
            <a:ext cx="1629004" cy="1323447"/>
            <a:chOff x="714535" y="2976549"/>
            <a:chExt cx="1629004" cy="1323447"/>
          </a:xfrm>
        </p:grpSpPr>
        <p:grpSp>
          <p:nvGrpSpPr>
            <p:cNvPr id="94" name="Group 93"/>
            <p:cNvGrpSpPr/>
            <p:nvPr/>
          </p:nvGrpSpPr>
          <p:grpSpPr>
            <a:xfrm>
              <a:off x="742504" y="3203531"/>
              <a:ext cx="1566426" cy="1096465"/>
              <a:chOff x="1893572" y="3160500"/>
              <a:chExt cx="1566426" cy="1096465"/>
            </a:xfrm>
          </p:grpSpPr>
          <p:sp>
            <p:nvSpPr>
              <p:cNvPr id="109" name="Rectangle 108"/>
              <p:cNvSpPr/>
              <p:nvPr/>
            </p:nvSpPr>
            <p:spPr>
              <a:xfrm>
                <a:off x="2245437" y="3161126"/>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110" name="Rectangle 109"/>
              <p:cNvSpPr/>
              <p:nvPr/>
            </p:nvSpPr>
            <p:spPr>
              <a:xfrm>
                <a:off x="2420847" y="3161697"/>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111" name="TextBox 110"/>
              <p:cNvSpPr txBox="1"/>
              <p:nvPr/>
            </p:nvSpPr>
            <p:spPr>
              <a:xfrm>
                <a:off x="2596258" y="3234080"/>
                <a:ext cx="364202" cy="403059"/>
              </a:xfrm>
              <a:prstGeom prst="rect">
                <a:avLst/>
              </a:prstGeom>
              <a:solidFill>
                <a:schemeClr val="bg1"/>
              </a:solidFill>
              <a:ln>
                <a:solidFill>
                  <a:schemeClr val="bg1"/>
                </a:solidFill>
              </a:ln>
            </p:spPr>
            <p:txBody>
              <a:bodyPr wrap="none" rtlCol="0">
                <a:spAutoFit/>
              </a:bodyPr>
              <a:lstStyle/>
              <a:p>
                <a:r>
                  <a:rPr lang="en-US" sz="2019" dirty="0"/>
                  <a:t>…</a:t>
                </a:r>
              </a:p>
            </p:txBody>
          </p:sp>
          <p:sp>
            <p:nvSpPr>
              <p:cNvPr id="112" name="Rectangle 111"/>
              <p:cNvSpPr/>
              <p:nvPr/>
            </p:nvSpPr>
            <p:spPr>
              <a:xfrm>
                <a:off x="3000012" y="3160510"/>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113" name="Rectangle 112"/>
              <p:cNvSpPr/>
              <p:nvPr/>
            </p:nvSpPr>
            <p:spPr>
              <a:xfrm>
                <a:off x="3175422" y="3161081"/>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114" name="Rectangle 113"/>
              <p:cNvSpPr/>
              <p:nvPr/>
            </p:nvSpPr>
            <p:spPr>
              <a:xfrm>
                <a:off x="1893572" y="3160500"/>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115" name="Rectangle 114"/>
              <p:cNvSpPr/>
              <p:nvPr/>
            </p:nvSpPr>
            <p:spPr>
              <a:xfrm>
                <a:off x="2068982" y="3161684"/>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116" name="Rectangle 115"/>
              <p:cNvSpPr/>
              <p:nvPr/>
            </p:nvSpPr>
            <p:spPr>
              <a:xfrm>
                <a:off x="3345442" y="3161068"/>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117" name="TextBox 116"/>
              <p:cNvSpPr txBox="1"/>
              <p:nvPr/>
            </p:nvSpPr>
            <p:spPr>
              <a:xfrm>
                <a:off x="2113538" y="3791453"/>
                <a:ext cx="1136851" cy="465512"/>
              </a:xfrm>
              <a:prstGeom prst="rect">
                <a:avLst/>
              </a:prstGeom>
              <a:noFill/>
            </p:spPr>
            <p:txBody>
              <a:bodyPr wrap="none" rtlCol="0">
                <a:spAutoFit/>
              </a:bodyPr>
              <a:lstStyle/>
              <a:p>
                <a:pPr algn="ctr"/>
                <a:r>
                  <a:rPr lang="en-US" sz="2425" dirty="0" smtClean="0">
                    <a:latin typeface="Sitka Banner" panose="02000505000000020004" pitchFamily="2" charset="0"/>
                  </a:rPr>
                  <a:t>BY__YB</a:t>
                </a:r>
                <a:endParaRPr lang="en-US" sz="2425" dirty="0">
                  <a:solidFill>
                    <a:schemeClr val="tx1">
                      <a:lumMod val="75000"/>
                      <a:lumOff val="25000"/>
                    </a:schemeClr>
                  </a:solidFill>
                  <a:latin typeface="Sitka Banner" panose="02000505000000020004" pitchFamily="2" charset="0"/>
                </a:endParaRPr>
              </a:p>
            </p:txBody>
          </p:sp>
        </p:grpSp>
        <p:sp>
          <p:nvSpPr>
            <p:cNvPr id="95" name="TextBox 94"/>
            <p:cNvSpPr txBox="1"/>
            <p:nvPr/>
          </p:nvSpPr>
          <p:spPr>
            <a:xfrm>
              <a:off x="714535" y="2981324"/>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B</a:t>
              </a:r>
              <a:endParaRPr lang="en-US" sz="1100" dirty="0">
                <a:latin typeface="Sitka Banner" panose="02000505000000020004" pitchFamily="2" charset="0"/>
              </a:endParaRPr>
            </a:p>
          </p:txBody>
        </p:sp>
        <p:sp>
          <p:nvSpPr>
            <p:cNvPr id="96" name="TextBox 95"/>
            <p:cNvSpPr txBox="1"/>
            <p:nvPr/>
          </p:nvSpPr>
          <p:spPr>
            <a:xfrm>
              <a:off x="718252" y="3700800"/>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Y</a:t>
              </a:r>
              <a:endParaRPr lang="en-US" sz="1100" dirty="0">
                <a:latin typeface="Sitka Banner" panose="02000505000000020004" pitchFamily="2" charset="0"/>
              </a:endParaRPr>
            </a:p>
          </p:txBody>
        </p:sp>
        <p:sp>
          <p:nvSpPr>
            <p:cNvPr id="97" name="TextBox 96"/>
            <p:cNvSpPr txBox="1"/>
            <p:nvPr/>
          </p:nvSpPr>
          <p:spPr>
            <a:xfrm>
              <a:off x="895513" y="2978933"/>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B</a:t>
              </a:r>
              <a:endParaRPr lang="en-US" sz="1100" dirty="0">
                <a:latin typeface="Sitka Banner" panose="02000505000000020004" pitchFamily="2" charset="0"/>
              </a:endParaRPr>
            </a:p>
          </p:txBody>
        </p:sp>
        <p:sp>
          <p:nvSpPr>
            <p:cNvPr id="98" name="TextBox 97"/>
            <p:cNvSpPr txBox="1"/>
            <p:nvPr/>
          </p:nvSpPr>
          <p:spPr>
            <a:xfrm>
              <a:off x="899230" y="3698409"/>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Y</a:t>
              </a:r>
              <a:endParaRPr lang="en-US" sz="1100" dirty="0">
                <a:latin typeface="Sitka Banner" panose="02000505000000020004" pitchFamily="2" charset="0"/>
              </a:endParaRPr>
            </a:p>
          </p:txBody>
        </p:sp>
        <p:sp>
          <p:nvSpPr>
            <p:cNvPr id="99" name="TextBox 98"/>
            <p:cNvSpPr txBox="1"/>
            <p:nvPr/>
          </p:nvSpPr>
          <p:spPr>
            <a:xfrm>
              <a:off x="1064583" y="2978942"/>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Y</a:t>
              </a:r>
              <a:endParaRPr lang="en-US" sz="1100" dirty="0">
                <a:latin typeface="Sitka Banner" panose="02000505000000020004" pitchFamily="2" charset="0"/>
              </a:endParaRPr>
            </a:p>
          </p:txBody>
        </p:sp>
        <p:sp>
          <p:nvSpPr>
            <p:cNvPr id="100" name="TextBox 99"/>
            <p:cNvSpPr txBox="1"/>
            <p:nvPr/>
          </p:nvSpPr>
          <p:spPr>
            <a:xfrm>
              <a:off x="1068300" y="3698418"/>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B</a:t>
              </a:r>
              <a:endParaRPr lang="en-US" sz="1100" dirty="0">
                <a:latin typeface="Sitka Banner" panose="02000505000000020004" pitchFamily="2" charset="0"/>
              </a:endParaRPr>
            </a:p>
          </p:txBody>
        </p:sp>
        <p:sp>
          <p:nvSpPr>
            <p:cNvPr id="101" name="TextBox 100"/>
            <p:cNvSpPr txBox="1"/>
            <p:nvPr/>
          </p:nvSpPr>
          <p:spPr>
            <a:xfrm>
              <a:off x="1245561" y="2976551"/>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B</a:t>
              </a:r>
              <a:endParaRPr lang="en-US" sz="1100" dirty="0">
                <a:latin typeface="Sitka Banner" panose="02000505000000020004" pitchFamily="2" charset="0"/>
              </a:endParaRPr>
            </a:p>
          </p:txBody>
        </p:sp>
        <p:sp>
          <p:nvSpPr>
            <p:cNvPr id="102" name="TextBox 101"/>
            <p:cNvSpPr txBox="1"/>
            <p:nvPr/>
          </p:nvSpPr>
          <p:spPr>
            <a:xfrm>
              <a:off x="1249278" y="3696027"/>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Y</a:t>
              </a:r>
              <a:endParaRPr lang="en-US" sz="1100" dirty="0">
                <a:latin typeface="Sitka Banner" panose="02000505000000020004" pitchFamily="2" charset="0"/>
              </a:endParaRPr>
            </a:p>
          </p:txBody>
        </p:sp>
        <p:sp>
          <p:nvSpPr>
            <p:cNvPr id="103" name="TextBox 102"/>
            <p:cNvSpPr txBox="1"/>
            <p:nvPr/>
          </p:nvSpPr>
          <p:spPr>
            <a:xfrm>
              <a:off x="1821827" y="2978931"/>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Y</a:t>
              </a:r>
              <a:endParaRPr lang="en-US" sz="1100" dirty="0">
                <a:latin typeface="Sitka Banner" panose="02000505000000020004" pitchFamily="2" charset="0"/>
              </a:endParaRPr>
            </a:p>
          </p:txBody>
        </p:sp>
        <p:sp>
          <p:nvSpPr>
            <p:cNvPr id="104" name="TextBox 103"/>
            <p:cNvSpPr txBox="1"/>
            <p:nvPr/>
          </p:nvSpPr>
          <p:spPr>
            <a:xfrm>
              <a:off x="1825544" y="3698407"/>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B</a:t>
              </a:r>
              <a:endParaRPr lang="en-US" sz="1100" dirty="0">
                <a:latin typeface="Sitka Banner" panose="02000505000000020004" pitchFamily="2" charset="0"/>
              </a:endParaRPr>
            </a:p>
          </p:txBody>
        </p:sp>
        <p:sp>
          <p:nvSpPr>
            <p:cNvPr id="105" name="TextBox 104"/>
            <p:cNvSpPr txBox="1"/>
            <p:nvPr/>
          </p:nvSpPr>
          <p:spPr>
            <a:xfrm>
              <a:off x="1990897" y="2978940"/>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Y</a:t>
              </a:r>
              <a:endParaRPr lang="en-US" sz="1100" dirty="0">
                <a:latin typeface="Sitka Banner" panose="02000505000000020004" pitchFamily="2" charset="0"/>
              </a:endParaRPr>
            </a:p>
          </p:txBody>
        </p:sp>
        <p:sp>
          <p:nvSpPr>
            <p:cNvPr id="106" name="TextBox 105"/>
            <p:cNvSpPr txBox="1"/>
            <p:nvPr/>
          </p:nvSpPr>
          <p:spPr>
            <a:xfrm>
              <a:off x="1994614" y="3698416"/>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B</a:t>
              </a:r>
              <a:endParaRPr lang="en-US" sz="1100" dirty="0">
                <a:latin typeface="Sitka Banner" panose="02000505000000020004" pitchFamily="2" charset="0"/>
              </a:endParaRPr>
            </a:p>
          </p:txBody>
        </p:sp>
        <p:sp>
          <p:nvSpPr>
            <p:cNvPr id="107" name="TextBox 106"/>
            <p:cNvSpPr txBox="1"/>
            <p:nvPr/>
          </p:nvSpPr>
          <p:spPr>
            <a:xfrm>
              <a:off x="2171875" y="2976549"/>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B</a:t>
              </a:r>
              <a:endParaRPr lang="en-US" sz="1100" dirty="0">
                <a:latin typeface="Sitka Banner" panose="02000505000000020004" pitchFamily="2" charset="0"/>
              </a:endParaRPr>
            </a:p>
          </p:txBody>
        </p:sp>
        <p:sp>
          <p:nvSpPr>
            <p:cNvPr id="108" name="TextBox 107"/>
            <p:cNvSpPr txBox="1"/>
            <p:nvPr/>
          </p:nvSpPr>
          <p:spPr>
            <a:xfrm>
              <a:off x="2175592" y="3696025"/>
              <a:ext cx="167947" cy="261610"/>
            </a:xfrm>
            <a:prstGeom prst="rect">
              <a:avLst/>
            </a:prstGeom>
            <a:noFill/>
          </p:spPr>
          <p:txBody>
            <a:bodyPr wrap="square" rtlCol="0">
              <a:spAutoFit/>
            </a:bodyPr>
            <a:lstStyle/>
            <a:p>
              <a:pPr algn="ctr"/>
              <a:r>
                <a:rPr lang="en-US" sz="1100" dirty="0" smtClean="0">
                  <a:latin typeface="Sitka Banner" panose="02000505000000020004" pitchFamily="2" charset="0"/>
                </a:rPr>
                <a:t>Y</a:t>
              </a:r>
              <a:endParaRPr lang="en-US" sz="1100" dirty="0">
                <a:latin typeface="Sitka Banner" panose="02000505000000020004" pitchFamily="2" charset="0"/>
              </a:endParaRPr>
            </a:p>
          </p:txBody>
        </p:sp>
      </p:grpSp>
      <p:sp>
        <p:nvSpPr>
          <p:cNvPr id="7" name="Left Brace 6"/>
          <p:cNvSpPr/>
          <p:nvPr/>
        </p:nvSpPr>
        <p:spPr>
          <a:xfrm>
            <a:off x="3807410" y="2326215"/>
            <a:ext cx="164651" cy="2291618"/>
          </a:xfrm>
          <a:prstGeom prst="leftBrace">
            <a:avLst>
              <a:gd name="adj1" fmla="val 8333"/>
              <a:gd name="adj2" fmla="val 50139"/>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p:cNvSpPr txBox="1"/>
          <p:nvPr/>
        </p:nvSpPr>
        <p:spPr>
          <a:xfrm rot="5400000">
            <a:off x="4763792" y="3289685"/>
            <a:ext cx="476412" cy="584775"/>
          </a:xfrm>
          <a:prstGeom prst="rect">
            <a:avLst/>
          </a:prstGeom>
          <a:noFill/>
        </p:spPr>
        <p:txBody>
          <a:bodyPr wrap="none" rtlCol="0">
            <a:spAutoFit/>
          </a:bodyPr>
          <a:lstStyle/>
          <a:p>
            <a:pPr algn="ctr"/>
            <a:r>
              <a:rPr lang="en-US" sz="3200" b="1" dirty="0" smtClean="0"/>
              <a:t>…</a:t>
            </a:r>
            <a:endParaRPr lang="en-US" b="1" dirty="0"/>
          </a:p>
        </p:txBody>
      </p:sp>
      <p:cxnSp>
        <p:nvCxnSpPr>
          <p:cNvPr id="118" name="Straight Arrow Connector 117"/>
          <p:cNvCxnSpPr/>
          <p:nvPr/>
        </p:nvCxnSpPr>
        <p:spPr>
          <a:xfrm>
            <a:off x="5775475" y="2309052"/>
            <a:ext cx="641050" cy="0"/>
          </a:xfrm>
          <a:prstGeom prst="straightConnector1">
            <a:avLst/>
          </a:prstGeom>
          <a:ln w="254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0" name="Oval 9"/>
          <p:cNvSpPr/>
          <p:nvPr/>
        </p:nvSpPr>
        <p:spPr>
          <a:xfrm>
            <a:off x="3971858" y="1807884"/>
            <a:ext cx="247650" cy="1016080"/>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 name="Rectangular Callout 12"/>
          <p:cNvSpPr/>
          <p:nvPr/>
        </p:nvSpPr>
        <p:spPr>
          <a:xfrm>
            <a:off x="6031935" y="2957336"/>
            <a:ext cx="5005770" cy="3567357"/>
          </a:xfrm>
          <a:prstGeom prst="wedgeRectCallout">
            <a:avLst>
              <a:gd name="adj1" fmla="val -88532"/>
              <a:gd name="adj2" fmla="val -5376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smtClean="0">
                <a:latin typeface="Sitka Banner" panose="02000505000000020004" pitchFamily="2" charset="0"/>
              </a:rPr>
              <a:t>Inter-arrival time</a:t>
            </a:r>
          </a:p>
          <a:p>
            <a:pPr marL="285750" indent="-285750">
              <a:buFont typeface="Arial" panose="020B0604020202020204" pitchFamily="34" charset="0"/>
              <a:buChar char="•"/>
            </a:pPr>
            <a:r>
              <a:rPr lang="en-US" dirty="0" smtClean="0">
                <a:latin typeface="Sitka Banner" panose="02000505000000020004" pitchFamily="2" charset="0"/>
              </a:rPr>
              <a:t>From Ethernet header</a:t>
            </a:r>
          </a:p>
          <a:p>
            <a:pPr marL="742950" lvl="1" indent="-285750">
              <a:buFont typeface="Arial" panose="020B0604020202020204" pitchFamily="34" charset="0"/>
              <a:buChar char="•"/>
            </a:pPr>
            <a:r>
              <a:rPr lang="en-US" sz="1600" dirty="0" smtClean="0">
                <a:latin typeface="Sitka Banner" panose="02000505000000020004" pitchFamily="2" charset="0"/>
              </a:rPr>
              <a:t>Frame length</a:t>
            </a:r>
          </a:p>
          <a:p>
            <a:pPr marL="285750" indent="-285750">
              <a:buFont typeface="Arial" panose="020B0604020202020204" pitchFamily="34" charset="0"/>
              <a:buChar char="•"/>
            </a:pPr>
            <a:r>
              <a:rPr lang="en-US" dirty="0" smtClean="0">
                <a:latin typeface="Sitka Banner" panose="02000505000000020004" pitchFamily="2" charset="0"/>
              </a:rPr>
              <a:t>From IP header</a:t>
            </a:r>
          </a:p>
          <a:p>
            <a:pPr marL="742950" lvl="1" indent="-285750">
              <a:buFont typeface="Arial" panose="020B0604020202020204" pitchFamily="34" charset="0"/>
              <a:buChar char="•"/>
            </a:pPr>
            <a:r>
              <a:rPr lang="en-US" sz="1600" dirty="0" smtClean="0">
                <a:latin typeface="Sitka Banner" panose="02000505000000020004" pitchFamily="2" charset="0"/>
              </a:rPr>
              <a:t>IP  </a:t>
            </a:r>
            <a:r>
              <a:rPr lang="en-US" sz="1600" dirty="0">
                <a:latin typeface="Sitka Banner" panose="02000505000000020004" pitchFamily="2" charset="0"/>
              </a:rPr>
              <a:t>header  length,  </a:t>
            </a:r>
            <a:r>
              <a:rPr lang="en-US" sz="1600" dirty="0" err="1" smtClean="0">
                <a:latin typeface="Sitka Banner" panose="02000505000000020004" pitchFamily="2" charset="0"/>
              </a:rPr>
              <a:t>IPlength</a:t>
            </a:r>
            <a:r>
              <a:rPr lang="en-US" sz="1600" dirty="0">
                <a:latin typeface="Sitka Banner" panose="02000505000000020004" pitchFamily="2" charset="0"/>
              </a:rPr>
              <a:t>, IP flags (</a:t>
            </a:r>
            <a:r>
              <a:rPr lang="en-US" sz="1600" dirty="0" err="1">
                <a:latin typeface="Sitka Banner" panose="02000505000000020004" pitchFamily="2" charset="0"/>
              </a:rPr>
              <a:t>df</a:t>
            </a:r>
            <a:r>
              <a:rPr lang="en-US" sz="1600" dirty="0">
                <a:latin typeface="Sitka Banner" panose="02000505000000020004" pitchFamily="2" charset="0"/>
              </a:rPr>
              <a:t>, mf, </a:t>
            </a:r>
            <a:r>
              <a:rPr lang="en-US" sz="1600" dirty="0" err="1">
                <a:latin typeface="Sitka Banner" panose="02000505000000020004" pitchFamily="2" charset="0"/>
              </a:rPr>
              <a:t>rb</a:t>
            </a:r>
            <a:r>
              <a:rPr lang="en-US" sz="1600" dirty="0">
                <a:latin typeface="Sitka Banner" panose="02000505000000020004" pitchFamily="2" charset="0"/>
              </a:rPr>
              <a:t>), </a:t>
            </a:r>
            <a:r>
              <a:rPr lang="en-US" sz="1600" dirty="0" smtClean="0">
                <a:latin typeface="Sitka Banner" panose="02000505000000020004" pitchFamily="2" charset="0"/>
              </a:rPr>
              <a:t>TTL</a:t>
            </a:r>
          </a:p>
          <a:p>
            <a:pPr marL="285750" indent="-285750">
              <a:buFont typeface="Arial" panose="020B0604020202020204" pitchFamily="34" charset="0"/>
              <a:buChar char="•"/>
            </a:pPr>
            <a:r>
              <a:rPr lang="en-US" dirty="0" smtClean="0">
                <a:latin typeface="Sitka Banner" panose="02000505000000020004" pitchFamily="2" charset="0"/>
              </a:rPr>
              <a:t>From TCP header</a:t>
            </a:r>
            <a:r>
              <a:rPr lang="en-US" dirty="0">
                <a:latin typeface="Sitka Banner" panose="02000505000000020004" pitchFamily="2" charset="0"/>
              </a:rPr>
              <a:t>: </a:t>
            </a:r>
            <a:endParaRPr lang="en-US" dirty="0" smtClean="0">
              <a:latin typeface="Sitka Banner" panose="02000505000000020004" pitchFamily="2" charset="0"/>
            </a:endParaRPr>
          </a:p>
          <a:p>
            <a:pPr marL="742950" lvl="1" indent="-285750">
              <a:buFont typeface="Arial" panose="020B0604020202020204" pitchFamily="34" charset="0"/>
              <a:buChar char="•"/>
            </a:pPr>
            <a:r>
              <a:rPr lang="en-US" sz="1600" dirty="0" smtClean="0">
                <a:latin typeface="Sitka Banner" panose="02000505000000020004" pitchFamily="2" charset="0"/>
              </a:rPr>
              <a:t>source  </a:t>
            </a:r>
            <a:r>
              <a:rPr lang="en-US" sz="1600" dirty="0">
                <a:latin typeface="Sitka Banner" panose="02000505000000020004" pitchFamily="2" charset="0"/>
              </a:rPr>
              <a:t>port,  </a:t>
            </a:r>
            <a:r>
              <a:rPr lang="en-US" sz="1600" dirty="0" smtClean="0">
                <a:latin typeface="Sitka Banner" panose="02000505000000020004" pitchFamily="2" charset="0"/>
              </a:rPr>
              <a:t>destination port</a:t>
            </a:r>
            <a:r>
              <a:rPr lang="en-US" sz="1600" dirty="0">
                <a:latin typeface="Sitka Banner" panose="02000505000000020004" pitchFamily="2" charset="0"/>
              </a:rPr>
              <a:t>, sequence number, acknowledgment number</a:t>
            </a:r>
            <a:r>
              <a:rPr lang="en-US" sz="1600" dirty="0" smtClean="0">
                <a:latin typeface="Sitka Banner" panose="02000505000000020004" pitchFamily="2" charset="0"/>
              </a:rPr>
              <a:t>, TCP  </a:t>
            </a:r>
            <a:r>
              <a:rPr lang="en-US" sz="1600" dirty="0">
                <a:latin typeface="Sitka Banner" panose="02000505000000020004" pitchFamily="2" charset="0"/>
              </a:rPr>
              <a:t>flags  (res,  </a:t>
            </a:r>
            <a:r>
              <a:rPr lang="en-US" sz="1600" dirty="0" err="1">
                <a:latin typeface="Sitka Banner" panose="02000505000000020004" pitchFamily="2" charset="0"/>
              </a:rPr>
              <a:t>ack</a:t>
            </a:r>
            <a:r>
              <a:rPr lang="en-US" sz="1600" dirty="0">
                <a:latin typeface="Sitka Banner" panose="02000505000000020004" pitchFamily="2" charset="0"/>
              </a:rPr>
              <a:t>,  </a:t>
            </a:r>
            <a:r>
              <a:rPr lang="en-US" sz="1600" dirty="0" err="1">
                <a:latin typeface="Sitka Banner" panose="02000505000000020004" pitchFamily="2" charset="0"/>
              </a:rPr>
              <a:t>cwr</a:t>
            </a:r>
            <a:r>
              <a:rPr lang="en-US" sz="1600" dirty="0">
                <a:latin typeface="Sitka Banner" panose="02000505000000020004" pitchFamily="2" charset="0"/>
              </a:rPr>
              <a:t>,  </a:t>
            </a:r>
            <a:r>
              <a:rPr lang="en-US" sz="1600" dirty="0" err="1">
                <a:latin typeface="Sitka Banner" panose="02000505000000020004" pitchFamily="2" charset="0"/>
              </a:rPr>
              <a:t>ecn</a:t>
            </a:r>
            <a:r>
              <a:rPr lang="en-US" sz="1600" dirty="0">
                <a:latin typeface="Sitka Banner" panose="02000505000000020004" pitchFamily="2" charset="0"/>
              </a:rPr>
              <a:t>,  fin,  ns,  push,  reset,  </a:t>
            </a:r>
            <a:r>
              <a:rPr lang="en-US" sz="1600" dirty="0" err="1">
                <a:latin typeface="Sitka Banner" panose="02000505000000020004" pitchFamily="2" charset="0"/>
              </a:rPr>
              <a:t>syn</a:t>
            </a:r>
            <a:r>
              <a:rPr lang="en-US" sz="1600" dirty="0" smtClean="0">
                <a:latin typeface="Sitka Banner" panose="02000505000000020004" pitchFamily="2" charset="0"/>
              </a:rPr>
              <a:t>, </a:t>
            </a:r>
            <a:r>
              <a:rPr lang="en-US" sz="1600" dirty="0" err="1" smtClean="0">
                <a:latin typeface="Sitka Banner" panose="02000505000000020004" pitchFamily="2" charset="0"/>
              </a:rPr>
              <a:t>urg</a:t>
            </a:r>
            <a:r>
              <a:rPr lang="en-US" sz="1600" dirty="0">
                <a:latin typeface="Sitka Banner" panose="02000505000000020004" pitchFamily="2" charset="0"/>
              </a:rPr>
              <a:t>),  TCP  window  size,  urgent  </a:t>
            </a:r>
            <a:r>
              <a:rPr lang="en-US" sz="1600" dirty="0" smtClean="0">
                <a:latin typeface="Sitka Banner" panose="02000505000000020004" pitchFamily="2" charset="0"/>
              </a:rPr>
              <a:t>pointer</a:t>
            </a:r>
          </a:p>
          <a:p>
            <a:pPr marL="285750" indent="-285750">
              <a:buFont typeface="Arial" panose="020B0604020202020204" pitchFamily="34" charset="0"/>
              <a:buChar char="•"/>
            </a:pPr>
            <a:r>
              <a:rPr lang="en-US" dirty="0" smtClean="0">
                <a:latin typeface="Sitka Banner" panose="02000505000000020004" pitchFamily="2" charset="0"/>
              </a:rPr>
              <a:t>Direction</a:t>
            </a:r>
          </a:p>
          <a:p>
            <a:pPr algn="ctr"/>
            <a:r>
              <a:rPr lang="en-US" sz="2000" b="1" dirty="0" smtClean="0">
                <a:latin typeface="Sitka Banner" panose="02000505000000020004" pitchFamily="2" charset="0"/>
              </a:rPr>
              <a:t>29 features for each packet</a:t>
            </a:r>
            <a:endParaRPr lang="en-US" sz="2000" b="1" dirty="0">
              <a:latin typeface="Sitka Banner" panose="02000505000000020004" pitchFamily="2" charset="0"/>
            </a:endParaRPr>
          </a:p>
        </p:txBody>
      </p:sp>
      <p:sp>
        <p:nvSpPr>
          <p:cNvPr id="119" name="Title 1"/>
          <p:cNvSpPr txBox="1">
            <a:spLocks/>
          </p:cNvSpPr>
          <p:nvPr/>
        </p:nvSpPr>
        <p:spPr>
          <a:xfrm>
            <a:off x="-157116" y="270186"/>
            <a:ext cx="4654710" cy="650920"/>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Feature Extractor</a:t>
            </a:r>
            <a:endPar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sp>
        <p:nvSpPr>
          <p:cNvPr id="14" name="TextBox 13"/>
          <p:cNvSpPr txBox="1"/>
          <p:nvPr/>
        </p:nvSpPr>
        <p:spPr>
          <a:xfrm>
            <a:off x="314916" y="943825"/>
            <a:ext cx="3091586" cy="923330"/>
          </a:xfrm>
          <a:prstGeom prst="rect">
            <a:avLst/>
          </a:prstGeom>
          <a:noFill/>
        </p:spPr>
        <p:txBody>
          <a:bodyPr wrap="square" rtlCol="0">
            <a:spAutoFit/>
          </a:bodyPr>
          <a:lstStyle/>
          <a:p>
            <a:r>
              <a:rPr lang="en-US" dirty="0" smtClean="0">
                <a:latin typeface="Sitka Banner" panose="02000505000000020004" pitchFamily="2" charset="0"/>
              </a:rPr>
              <a:t>A packet-based feature extractor based on </a:t>
            </a:r>
            <a:r>
              <a:rPr lang="en-US" b="1" dirty="0" smtClean="0">
                <a:latin typeface="Sitka Banner" panose="02000505000000020004" pitchFamily="2" charset="0"/>
              </a:rPr>
              <a:t>raw values </a:t>
            </a:r>
            <a:r>
              <a:rPr lang="en-US" dirty="0" smtClean="0">
                <a:latin typeface="Sitka Banner" panose="02000505000000020004" pitchFamily="2" charset="0"/>
              </a:rPr>
              <a:t>extracted from each packet.</a:t>
            </a:r>
            <a:endParaRPr lang="en-US" dirty="0">
              <a:latin typeface="Sitka Banner" panose="02000505000000020004" pitchFamily="2" charset="0"/>
            </a:endParaRPr>
          </a:p>
        </p:txBody>
      </p:sp>
      <p:sp>
        <p:nvSpPr>
          <p:cNvPr id="15" name="Rectangle 14"/>
          <p:cNvSpPr/>
          <p:nvPr/>
        </p:nvSpPr>
        <p:spPr>
          <a:xfrm>
            <a:off x="6539711" y="1809380"/>
            <a:ext cx="124305" cy="995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8" name="Group 147"/>
          <p:cNvGrpSpPr/>
          <p:nvPr/>
        </p:nvGrpSpPr>
        <p:grpSpPr>
          <a:xfrm>
            <a:off x="6724345" y="1809380"/>
            <a:ext cx="1702827" cy="997229"/>
            <a:chOff x="6724345" y="1809380"/>
            <a:chExt cx="1702827" cy="997229"/>
          </a:xfrm>
        </p:grpSpPr>
        <p:sp>
          <p:nvSpPr>
            <p:cNvPr id="120" name="Rectangle 119"/>
            <p:cNvSpPr/>
            <p:nvPr/>
          </p:nvSpPr>
          <p:spPr>
            <a:xfrm>
              <a:off x="6724345" y="1809380"/>
              <a:ext cx="124305" cy="995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p:cNvSpPr/>
            <p:nvPr/>
          </p:nvSpPr>
          <p:spPr>
            <a:xfrm>
              <a:off x="6917695" y="1811495"/>
              <a:ext cx="124305" cy="995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p:cNvSpPr/>
            <p:nvPr/>
          </p:nvSpPr>
          <p:spPr>
            <a:xfrm>
              <a:off x="7102329" y="1811495"/>
              <a:ext cx="124305" cy="995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p:cNvSpPr/>
            <p:nvPr/>
          </p:nvSpPr>
          <p:spPr>
            <a:xfrm>
              <a:off x="7924883" y="1809380"/>
              <a:ext cx="124305" cy="995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p:cNvSpPr/>
            <p:nvPr/>
          </p:nvSpPr>
          <p:spPr>
            <a:xfrm>
              <a:off x="8118233" y="1811495"/>
              <a:ext cx="124305" cy="995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Rectangle 125"/>
            <p:cNvSpPr/>
            <p:nvPr/>
          </p:nvSpPr>
          <p:spPr>
            <a:xfrm>
              <a:off x="8302867" y="1811495"/>
              <a:ext cx="124305" cy="9951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TextBox 126"/>
            <p:cNvSpPr txBox="1"/>
            <p:nvPr/>
          </p:nvSpPr>
          <p:spPr>
            <a:xfrm>
              <a:off x="7393657" y="2035094"/>
              <a:ext cx="364202" cy="403059"/>
            </a:xfrm>
            <a:prstGeom prst="rect">
              <a:avLst/>
            </a:prstGeom>
            <a:noFill/>
            <a:ln>
              <a:noFill/>
            </a:ln>
          </p:spPr>
          <p:txBody>
            <a:bodyPr wrap="none" rtlCol="0">
              <a:spAutoFit/>
            </a:bodyPr>
            <a:lstStyle/>
            <a:p>
              <a:r>
                <a:rPr lang="en-US" sz="2019" dirty="0"/>
                <a:t>…</a:t>
              </a:r>
            </a:p>
          </p:txBody>
        </p:sp>
      </p:grpSp>
      <p:sp>
        <p:nvSpPr>
          <p:cNvPr id="16" name="Left Brace 15"/>
          <p:cNvSpPr/>
          <p:nvPr/>
        </p:nvSpPr>
        <p:spPr>
          <a:xfrm rot="5400000">
            <a:off x="7152101" y="696043"/>
            <a:ext cx="279663" cy="151451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8" name="TextBox 127"/>
          <p:cNvSpPr txBox="1"/>
          <p:nvPr/>
        </p:nvSpPr>
        <p:spPr>
          <a:xfrm>
            <a:off x="7068153" y="943825"/>
            <a:ext cx="447558" cy="369332"/>
          </a:xfrm>
          <a:prstGeom prst="rect">
            <a:avLst/>
          </a:prstGeom>
          <a:solidFill>
            <a:schemeClr val="bg1"/>
          </a:solidFill>
          <a:ln>
            <a:solidFill>
              <a:schemeClr val="bg1"/>
            </a:solidFill>
          </a:ln>
        </p:spPr>
        <p:txBody>
          <a:bodyPr wrap="square" rtlCol="0">
            <a:spAutoFit/>
          </a:bodyPr>
          <a:lstStyle/>
          <a:p>
            <a:r>
              <a:rPr lang="en-US" dirty="0" smtClean="0">
                <a:solidFill>
                  <a:schemeClr val="accent1"/>
                </a:solidFill>
              </a:rPr>
              <a:t>20</a:t>
            </a:r>
            <a:endParaRPr lang="en-US" dirty="0">
              <a:solidFill>
                <a:schemeClr val="accent1"/>
              </a:solidFill>
            </a:endParaRPr>
          </a:p>
        </p:txBody>
      </p:sp>
      <p:sp>
        <p:nvSpPr>
          <p:cNvPr id="19" name="Rectangle 18"/>
          <p:cNvSpPr/>
          <p:nvPr/>
        </p:nvSpPr>
        <p:spPr>
          <a:xfrm>
            <a:off x="8763000" y="1019990"/>
            <a:ext cx="2771775" cy="12511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29" name="Rectangle 128"/>
          <p:cNvSpPr/>
          <p:nvPr/>
        </p:nvSpPr>
        <p:spPr>
          <a:xfrm>
            <a:off x="8915400" y="1172390"/>
            <a:ext cx="2771775" cy="12511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30" name="Rectangle 129"/>
          <p:cNvSpPr/>
          <p:nvPr/>
        </p:nvSpPr>
        <p:spPr>
          <a:xfrm>
            <a:off x="9067800" y="1324790"/>
            <a:ext cx="2771775" cy="12511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21" name="Curved Connector 20"/>
          <p:cNvCxnSpPr>
            <a:stCxn id="17" idx="0"/>
            <a:endCxn id="19" idx="1"/>
          </p:cNvCxnSpPr>
          <p:nvPr/>
        </p:nvCxnSpPr>
        <p:spPr>
          <a:xfrm rot="5400000" flipH="1" flipV="1">
            <a:off x="7737482" y="641358"/>
            <a:ext cx="584327" cy="1466710"/>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2" name="Curved Connector 131"/>
          <p:cNvCxnSpPr>
            <a:stCxn id="131" idx="0"/>
            <a:endCxn id="129" idx="1"/>
          </p:cNvCxnSpPr>
          <p:nvPr/>
        </p:nvCxnSpPr>
        <p:spPr>
          <a:xfrm rot="5400000" flipH="1" flipV="1">
            <a:off x="7989516" y="723332"/>
            <a:ext cx="414266" cy="143750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3" name="Curved Connector 132"/>
          <p:cNvCxnSpPr>
            <a:stCxn id="134" idx="0"/>
            <a:endCxn id="130" idx="1"/>
          </p:cNvCxnSpPr>
          <p:nvPr/>
        </p:nvCxnSpPr>
        <p:spPr>
          <a:xfrm rot="5400000" flipH="1" flipV="1">
            <a:off x="8234066" y="815481"/>
            <a:ext cx="261866" cy="140560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44" name="Left Brace 143"/>
          <p:cNvSpPr/>
          <p:nvPr/>
        </p:nvSpPr>
        <p:spPr>
          <a:xfrm rot="5400000">
            <a:off x="10016288" y="-506824"/>
            <a:ext cx="279663" cy="275731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45" name="TextBox 144"/>
          <p:cNvSpPr txBox="1"/>
          <p:nvPr/>
        </p:nvSpPr>
        <p:spPr>
          <a:xfrm>
            <a:off x="9882399" y="362669"/>
            <a:ext cx="571288" cy="369332"/>
          </a:xfrm>
          <a:prstGeom prst="rect">
            <a:avLst/>
          </a:prstGeom>
          <a:solidFill>
            <a:schemeClr val="bg1"/>
          </a:solidFill>
          <a:ln>
            <a:solidFill>
              <a:schemeClr val="bg1"/>
            </a:solidFill>
          </a:ln>
        </p:spPr>
        <p:txBody>
          <a:bodyPr wrap="square" rtlCol="0">
            <a:spAutoFit/>
          </a:bodyPr>
          <a:lstStyle/>
          <a:p>
            <a:r>
              <a:rPr lang="en-US" dirty="0" smtClean="0">
                <a:solidFill>
                  <a:schemeClr val="accent1"/>
                </a:solidFill>
              </a:rPr>
              <a:t>580</a:t>
            </a:r>
            <a:endParaRPr lang="en-US" dirty="0">
              <a:solidFill>
                <a:schemeClr val="accent1"/>
              </a:solidFill>
            </a:endParaRPr>
          </a:p>
        </p:txBody>
      </p:sp>
      <p:sp>
        <p:nvSpPr>
          <p:cNvPr id="147" name="Rectangular Callout 146"/>
          <p:cNvSpPr/>
          <p:nvPr/>
        </p:nvSpPr>
        <p:spPr>
          <a:xfrm>
            <a:off x="9334500" y="1807884"/>
            <a:ext cx="1562100" cy="797744"/>
          </a:xfrm>
          <a:prstGeom prst="wedgeRectCallout">
            <a:avLst>
              <a:gd name="adj1" fmla="val -39987"/>
              <a:gd name="adj2" fmla="val -9556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latin typeface="Sitka Banner" panose="02000505000000020004" pitchFamily="2" charset="0"/>
              </a:rPr>
              <a:t>Will be fed to the anomaly detector</a:t>
            </a:r>
          </a:p>
        </p:txBody>
      </p:sp>
      <p:sp>
        <p:nvSpPr>
          <p:cNvPr id="17" name="Rectangle 16"/>
          <p:cNvSpPr/>
          <p:nvPr/>
        </p:nvSpPr>
        <p:spPr>
          <a:xfrm>
            <a:off x="6534677" y="1666876"/>
            <a:ext cx="1523226" cy="123170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1" name="Rectangle 130"/>
          <p:cNvSpPr/>
          <p:nvPr/>
        </p:nvSpPr>
        <p:spPr>
          <a:xfrm>
            <a:off x="6716286" y="1649215"/>
            <a:ext cx="1523226" cy="123170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34" name="Rectangle 133"/>
          <p:cNvSpPr/>
          <p:nvPr/>
        </p:nvSpPr>
        <p:spPr>
          <a:xfrm>
            <a:off x="6898110" y="1649215"/>
            <a:ext cx="1528176" cy="123170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1147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1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0"/>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14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2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4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45"/>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17"/>
                                        </p:tgtEl>
                                        <p:attrNameLst>
                                          <p:attrName>style.visibility</p:attrName>
                                        </p:attrNameLst>
                                      </p:cBhvr>
                                      <p:to>
                                        <p:strVal val="hidden"/>
                                      </p:to>
                                    </p:set>
                                  </p:childTnLst>
                                </p:cTn>
                              </p:par>
                              <p:par>
                                <p:cTn id="59" presetID="1" presetClass="exit" presetSubtype="0" fill="hold" grpId="1" nodeType="withEffect">
                                  <p:stCondLst>
                                    <p:cond delay="0"/>
                                  </p:stCondLst>
                                  <p:childTnLst>
                                    <p:set>
                                      <p:cBhvr>
                                        <p:cTn id="60" dur="1" fill="hold">
                                          <p:stCondLst>
                                            <p:cond delay="0"/>
                                          </p:stCondLst>
                                        </p:cTn>
                                        <p:tgtEl>
                                          <p:spTgt spid="16"/>
                                        </p:tgtEl>
                                        <p:attrNameLst>
                                          <p:attrName>style.visibility</p:attrName>
                                        </p:attrNameLst>
                                      </p:cBhvr>
                                      <p:to>
                                        <p:strVal val="hidden"/>
                                      </p:to>
                                    </p:set>
                                  </p:childTnLst>
                                </p:cTn>
                              </p:par>
                              <p:par>
                                <p:cTn id="61" presetID="1" presetClass="exit" presetSubtype="0" fill="hold" nodeType="withEffect">
                                  <p:stCondLst>
                                    <p:cond delay="0"/>
                                  </p:stCondLst>
                                  <p:childTnLst>
                                    <p:set>
                                      <p:cBhvr>
                                        <p:cTn id="62" dur="1" fill="hold">
                                          <p:stCondLst>
                                            <p:cond delay="0"/>
                                          </p:stCondLst>
                                        </p:cTn>
                                        <p:tgtEl>
                                          <p:spTgt spid="21"/>
                                        </p:tgtEl>
                                        <p:attrNameLst>
                                          <p:attrName>style.visibility</p:attrName>
                                        </p:attrNameLst>
                                      </p:cBhvr>
                                      <p:to>
                                        <p:strVal val="hidden"/>
                                      </p:to>
                                    </p:set>
                                  </p:childTnLst>
                                </p:cTn>
                              </p:par>
                              <p:par>
                                <p:cTn id="63" presetID="1" presetClass="exit" presetSubtype="0" fill="hold" grpId="1" nodeType="withEffect">
                                  <p:stCondLst>
                                    <p:cond delay="0"/>
                                  </p:stCondLst>
                                  <p:childTnLst>
                                    <p:set>
                                      <p:cBhvr>
                                        <p:cTn id="64" dur="1" fill="hold">
                                          <p:stCondLst>
                                            <p:cond delay="0"/>
                                          </p:stCondLst>
                                        </p:cTn>
                                        <p:tgtEl>
                                          <p:spTgt spid="128"/>
                                        </p:tgtEl>
                                        <p:attrNameLst>
                                          <p:attrName>style.visibility</p:attrName>
                                        </p:attrNameLst>
                                      </p:cBhvr>
                                      <p:to>
                                        <p:strVal val="hidden"/>
                                      </p:to>
                                    </p:set>
                                  </p:childTnLst>
                                </p:cTn>
                              </p:par>
                              <p:par>
                                <p:cTn id="65" presetID="1" presetClass="entr" presetSubtype="0" fill="hold" grpId="0" nodeType="withEffect">
                                  <p:stCondLst>
                                    <p:cond delay="0"/>
                                  </p:stCondLst>
                                  <p:childTnLst>
                                    <p:set>
                                      <p:cBhvr>
                                        <p:cTn id="66" dur="1" fill="hold">
                                          <p:stCondLst>
                                            <p:cond delay="0"/>
                                          </p:stCondLst>
                                        </p:cTn>
                                        <p:tgtEl>
                                          <p:spTgt spid="131"/>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32"/>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29"/>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xit" presetSubtype="0" fill="hold" grpId="1" nodeType="clickEffect">
                                  <p:stCondLst>
                                    <p:cond delay="0"/>
                                  </p:stCondLst>
                                  <p:childTnLst>
                                    <p:set>
                                      <p:cBhvr>
                                        <p:cTn id="74" dur="1" fill="hold">
                                          <p:stCondLst>
                                            <p:cond delay="0"/>
                                          </p:stCondLst>
                                        </p:cTn>
                                        <p:tgtEl>
                                          <p:spTgt spid="131"/>
                                        </p:tgtEl>
                                        <p:attrNameLst>
                                          <p:attrName>style.visibility</p:attrName>
                                        </p:attrNameLst>
                                      </p:cBhvr>
                                      <p:to>
                                        <p:strVal val="hidden"/>
                                      </p:to>
                                    </p:set>
                                  </p:childTnLst>
                                </p:cTn>
                              </p:par>
                              <p:par>
                                <p:cTn id="75" presetID="1" presetClass="exit" presetSubtype="0" fill="hold" nodeType="withEffect">
                                  <p:stCondLst>
                                    <p:cond delay="0"/>
                                  </p:stCondLst>
                                  <p:childTnLst>
                                    <p:set>
                                      <p:cBhvr>
                                        <p:cTn id="76" dur="1" fill="hold">
                                          <p:stCondLst>
                                            <p:cond delay="0"/>
                                          </p:stCondLst>
                                        </p:cTn>
                                        <p:tgtEl>
                                          <p:spTgt spid="132"/>
                                        </p:tgtEl>
                                        <p:attrNameLst>
                                          <p:attrName>style.visibility</p:attrName>
                                        </p:attrNameLst>
                                      </p:cBhvr>
                                      <p:to>
                                        <p:strVal val="hidden"/>
                                      </p:to>
                                    </p:set>
                                  </p:childTnLst>
                                </p:cTn>
                              </p:par>
                              <p:par>
                                <p:cTn id="77" presetID="1" presetClass="entr" presetSubtype="0" fill="hold" grpId="0" nodeType="withEffect">
                                  <p:stCondLst>
                                    <p:cond delay="0"/>
                                  </p:stCondLst>
                                  <p:childTnLst>
                                    <p:set>
                                      <p:cBhvr>
                                        <p:cTn id="78" dur="1" fill="hold">
                                          <p:stCondLst>
                                            <p:cond delay="0"/>
                                          </p:stCondLst>
                                        </p:cTn>
                                        <p:tgtEl>
                                          <p:spTgt spid="134"/>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133"/>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30"/>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animBg="1"/>
      <p:bldP spid="8" grpId="0"/>
      <p:bldP spid="10" grpId="0" animBg="1"/>
      <p:bldP spid="10" grpId="1" animBg="1"/>
      <p:bldP spid="13" grpId="0" animBg="1"/>
      <p:bldP spid="15" grpId="0" animBg="1"/>
      <p:bldP spid="16" grpId="0" animBg="1"/>
      <p:bldP spid="16" grpId="1" animBg="1"/>
      <p:bldP spid="128" grpId="0" animBg="1"/>
      <p:bldP spid="128" grpId="1" animBg="1"/>
      <p:bldP spid="19" grpId="0" animBg="1"/>
      <p:bldP spid="129" grpId="0" animBg="1"/>
      <p:bldP spid="130" grpId="0" animBg="1"/>
      <p:bldP spid="144" grpId="0" animBg="1"/>
      <p:bldP spid="145" grpId="0" animBg="1"/>
      <p:bldP spid="147" grpId="0" animBg="1"/>
      <p:bldP spid="17" grpId="0" animBg="1"/>
      <p:bldP spid="17" grpId="1" animBg="1"/>
      <p:bldP spid="131" grpId="0" animBg="1"/>
      <p:bldP spid="131" grpId="1" animBg="1"/>
      <p:bldP spid="1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695392" y="804688"/>
            <a:ext cx="6114805" cy="5926311"/>
          </a:xfrm>
        </p:spPr>
        <p:txBody>
          <a:bodyPr/>
          <a:lstStyle/>
          <a:p>
            <a:endParaRPr lang="en-US" dirty="0" smtClean="0"/>
          </a:p>
          <a:p>
            <a:endParaRPr lang="en-US" dirty="0"/>
          </a:p>
          <a:p>
            <a:endParaRPr lang="en-US" dirty="0" smtClean="0"/>
          </a:p>
          <a:p>
            <a:pPr marL="0" indent="0" algn="ctr">
              <a:buNone/>
            </a:pPr>
            <a:endParaRPr lang="en-US" dirty="0" smtClean="0"/>
          </a:p>
          <a:p>
            <a:pPr marL="0" indent="0" algn="ctr">
              <a:buNone/>
            </a:pPr>
            <a:r>
              <a:rPr lang="en-US" dirty="0" smtClean="0"/>
              <a:t>A harder problem!</a:t>
            </a:r>
          </a:p>
          <a:p>
            <a:pPr marL="0" indent="0" algn="ctr">
              <a:buNone/>
            </a:pPr>
            <a:r>
              <a:rPr lang="en-US" dirty="0" smtClean="0"/>
              <a:t>The model should generate the hidden parts based on what it observes.</a:t>
            </a:r>
          </a:p>
          <a:p>
            <a:pPr marL="0" indent="0" algn="ctr">
              <a:buNone/>
            </a:pPr>
            <a:endParaRPr lang="en-US" dirty="0"/>
          </a:p>
          <a:p>
            <a:pPr marL="0" indent="0" algn="ctr">
              <a:buNone/>
            </a:pPr>
            <a:endParaRPr lang="en-US" dirty="0"/>
          </a:p>
        </p:txBody>
      </p:sp>
      <p:sp>
        <p:nvSpPr>
          <p:cNvPr id="3" name="Title 2"/>
          <p:cNvSpPr>
            <a:spLocks noGrp="1"/>
          </p:cNvSpPr>
          <p:nvPr>
            <p:ph type="title"/>
          </p:nvPr>
        </p:nvSpPr>
        <p:spPr>
          <a:xfrm>
            <a:off x="0" y="2300331"/>
            <a:ext cx="5181601" cy="2257338"/>
          </a:xfrm>
        </p:spPr>
        <p:txBody>
          <a:bodyPr>
            <a:normAutofit/>
          </a:bodyPr>
          <a:lstStyle/>
          <a:p>
            <a:r>
              <a:rPr lang="en-US" dirty="0" smtClean="0"/>
              <a:t>Reconstruction from Partial Observation (</a:t>
            </a:r>
            <a:r>
              <a:rPr lang="en-US" dirty="0" err="1" smtClean="0"/>
              <a:t>RePO</a:t>
            </a:r>
            <a:r>
              <a:rPr lang="en-US" dirty="0" smtClean="0"/>
              <a:t>)</a:t>
            </a:r>
            <a:endParaRPr lang="en-US" dirty="0"/>
          </a:p>
        </p:txBody>
      </p:sp>
      <p:grpSp>
        <p:nvGrpSpPr>
          <p:cNvPr id="56" name="Group 55"/>
          <p:cNvGrpSpPr/>
          <p:nvPr/>
        </p:nvGrpSpPr>
        <p:grpSpPr>
          <a:xfrm>
            <a:off x="6585025" y="703569"/>
            <a:ext cx="4450613" cy="1852275"/>
            <a:chOff x="6585025" y="703569"/>
            <a:chExt cx="4450613" cy="1852275"/>
          </a:xfrm>
        </p:grpSpPr>
        <p:grpSp>
          <p:nvGrpSpPr>
            <p:cNvPr id="4" name="Group"/>
            <p:cNvGrpSpPr/>
            <p:nvPr/>
          </p:nvGrpSpPr>
          <p:grpSpPr>
            <a:xfrm>
              <a:off x="7371644" y="703569"/>
              <a:ext cx="2564725" cy="1437498"/>
              <a:chOff x="2872471" y="188815"/>
              <a:chExt cx="6495270" cy="3640522"/>
            </a:xfrm>
          </p:grpSpPr>
          <p:sp>
            <p:nvSpPr>
              <p:cNvPr id="5" name="Rectangle"/>
              <p:cNvSpPr/>
              <p:nvPr/>
            </p:nvSpPr>
            <p:spPr>
              <a:xfrm>
                <a:off x="2872471" y="568502"/>
                <a:ext cx="478070"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6" name="Rectangle"/>
              <p:cNvSpPr/>
              <p:nvPr/>
            </p:nvSpPr>
            <p:spPr>
              <a:xfrm>
                <a:off x="4376771" y="188815"/>
                <a:ext cx="478070"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7" name="Rectangle"/>
              <p:cNvSpPr/>
              <p:nvPr/>
            </p:nvSpPr>
            <p:spPr>
              <a:xfrm>
                <a:off x="5882089" y="626400"/>
                <a:ext cx="478070" cy="2704634"/>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8" name="Rectangle"/>
              <p:cNvSpPr/>
              <p:nvPr/>
            </p:nvSpPr>
            <p:spPr>
              <a:xfrm>
                <a:off x="7385372" y="188815"/>
                <a:ext cx="478069"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9" name="Rectangle"/>
              <p:cNvSpPr/>
              <p:nvPr/>
            </p:nvSpPr>
            <p:spPr>
              <a:xfrm>
                <a:off x="8889672" y="568502"/>
                <a:ext cx="478069"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0" name="Line"/>
              <p:cNvSpPr/>
              <p:nvPr/>
            </p:nvSpPr>
            <p:spPr>
              <a:xfrm flipV="1">
                <a:off x="3360287" y="798484"/>
                <a:ext cx="1001070" cy="53108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1" name="Line"/>
              <p:cNvSpPr/>
              <p:nvPr/>
            </p:nvSpPr>
            <p:spPr>
              <a:xfrm flipV="1">
                <a:off x="3329503" y="847033"/>
                <a:ext cx="1023588" cy="182324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2" name="Line"/>
              <p:cNvSpPr/>
              <p:nvPr/>
            </p:nvSpPr>
            <p:spPr>
              <a:xfrm flipV="1">
                <a:off x="3316829" y="1791803"/>
                <a:ext cx="1035127" cy="8966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3" name="Line"/>
              <p:cNvSpPr/>
              <p:nvPr/>
            </p:nvSpPr>
            <p:spPr>
              <a:xfrm>
                <a:off x="3330278" y="2653266"/>
                <a:ext cx="998667" cy="45064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4" name="Line"/>
              <p:cNvSpPr/>
              <p:nvPr/>
            </p:nvSpPr>
            <p:spPr>
              <a:xfrm>
                <a:off x="3354706" y="1364774"/>
                <a:ext cx="998667" cy="45064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5" name="Line"/>
              <p:cNvSpPr/>
              <p:nvPr/>
            </p:nvSpPr>
            <p:spPr>
              <a:xfrm>
                <a:off x="3374967" y="1343365"/>
                <a:ext cx="990894" cy="1826711"/>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6" name="Line"/>
              <p:cNvSpPr/>
              <p:nvPr/>
            </p:nvSpPr>
            <p:spPr>
              <a:xfrm>
                <a:off x="4866879" y="75394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7" name="Line"/>
              <p:cNvSpPr/>
              <p:nvPr/>
            </p:nvSpPr>
            <p:spPr>
              <a:xfrm>
                <a:off x="4861762" y="1845158"/>
                <a:ext cx="1024951"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8" name="Line"/>
              <p:cNvSpPr/>
              <p:nvPr/>
            </p:nvSpPr>
            <p:spPr>
              <a:xfrm>
                <a:off x="4874707"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9" name="Line"/>
              <p:cNvSpPr/>
              <p:nvPr/>
            </p:nvSpPr>
            <p:spPr>
              <a:xfrm>
                <a:off x="4919034"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0" name="Line"/>
              <p:cNvSpPr/>
              <p:nvPr/>
            </p:nvSpPr>
            <p:spPr>
              <a:xfrm>
                <a:off x="4865731"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1" name="Line"/>
              <p:cNvSpPr/>
              <p:nvPr/>
            </p:nvSpPr>
            <p:spPr>
              <a:xfrm flipV="1">
                <a:off x="4855061"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2" name="Line"/>
              <p:cNvSpPr/>
              <p:nvPr/>
            </p:nvSpPr>
            <p:spPr>
              <a:xfrm>
                <a:off x="4856250" y="1872091"/>
                <a:ext cx="1000108"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3" name="Line"/>
              <p:cNvSpPr/>
              <p:nvPr/>
            </p:nvSpPr>
            <p:spPr>
              <a:xfrm flipV="1">
                <a:off x="4873158" y="785598"/>
                <a:ext cx="989131"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4" name="Line"/>
              <p:cNvSpPr/>
              <p:nvPr/>
            </p:nvSpPr>
            <p:spPr>
              <a:xfrm flipV="1">
                <a:off x="4858962" y="1855459"/>
                <a:ext cx="998586"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5" name="Line"/>
              <p:cNvSpPr/>
              <p:nvPr/>
            </p:nvSpPr>
            <p:spPr>
              <a:xfrm>
                <a:off x="6383555" y="753949"/>
                <a:ext cx="1024951"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6" name="Line"/>
              <p:cNvSpPr/>
              <p:nvPr/>
            </p:nvSpPr>
            <p:spPr>
              <a:xfrm>
                <a:off x="6378439" y="1845158"/>
                <a:ext cx="1024950"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7" name="Line"/>
              <p:cNvSpPr/>
              <p:nvPr/>
            </p:nvSpPr>
            <p:spPr>
              <a:xfrm>
                <a:off x="6391383"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8" name="Line"/>
              <p:cNvSpPr/>
              <p:nvPr/>
            </p:nvSpPr>
            <p:spPr>
              <a:xfrm>
                <a:off x="6435710"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9" name="Line"/>
              <p:cNvSpPr/>
              <p:nvPr/>
            </p:nvSpPr>
            <p:spPr>
              <a:xfrm>
                <a:off x="6382408"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0" name="Line"/>
              <p:cNvSpPr/>
              <p:nvPr/>
            </p:nvSpPr>
            <p:spPr>
              <a:xfrm flipV="1">
                <a:off x="6371737"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1" name="Line"/>
              <p:cNvSpPr/>
              <p:nvPr/>
            </p:nvSpPr>
            <p:spPr>
              <a:xfrm>
                <a:off x="6372926" y="1872091"/>
                <a:ext cx="1000109"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2" name="Line"/>
              <p:cNvSpPr/>
              <p:nvPr/>
            </p:nvSpPr>
            <p:spPr>
              <a:xfrm flipV="1">
                <a:off x="6389835" y="785598"/>
                <a:ext cx="989130"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3" name="Line"/>
              <p:cNvSpPr/>
              <p:nvPr/>
            </p:nvSpPr>
            <p:spPr>
              <a:xfrm flipV="1">
                <a:off x="6375638" y="1855459"/>
                <a:ext cx="998587"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4" name="Line"/>
              <p:cNvSpPr/>
              <p:nvPr/>
            </p:nvSpPr>
            <p:spPr>
              <a:xfrm>
                <a:off x="7878471" y="801919"/>
                <a:ext cx="1005733" cy="6511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5" name="Line"/>
              <p:cNvSpPr/>
              <p:nvPr/>
            </p:nvSpPr>
            <p:spPr>
              <a:xfrm flipV="1">
                <a:off x="7875658" y="1444649"/>
                <a:ext cx="1029119" cy="37806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6" name="Line"/>
              <p:cNvSpPr/>
              <p:nvPr/>
            </p:nvSpPr>
            <p:spPr>
              <a:xfrm flipV="1">
                <a:off x="7852856" y="1488297"/>
                <a:ext cx="1028192" cy="165350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7" name="Line"/>
              <p:cNvSpPr/>
              <p:nvPr/>
            </p:nvSpPr>
            <p:spPr>
              <a:xfrm flipV="1">
                <a:off x="7875658" y="2439623"/>
                <a:ext cx="988986" cy="66732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8" name="Line"/>
              <p:cNvSpPr/>
              <p:nvPr/>
            </p:nvSpPr>
            <p:spPr>
              <a:xfrm>
                <a:off x="7884808" y="1835413"/>
                <a:ext cx="961356" cy="6468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9" name="Line"/>
              <p:cNvSpPr/>
              <p:nvPr/>
            </p:nvSpPr>
            <p:spPr>
              <a:xfrm>
                <a:off x="7888975" y="804937"/>
                <a:ext cx="967299" cy="17356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sp>
          <p:nvSpPr>
            <p:cNvPr id="43" name="Rectangle"/>
            <p:cNvSpPr/>
            <p:nvPr/>
          </p:nvSpPr>
          <p:spPr>
            <a:xfrm>
              <a:off x="6673830" y="853492"/>
              <a:ext cx="184023" cy="1143622"/>
            </a:xfrm>
            <a:prstGeom prst="rect">
              <a:avLst/>
            </a:prstGeom>
            <a:solidFill>
              <a:schemeClr val="accent2"/>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cxnSp>
          <p:nvCxnSpPr>
            <p:cNvPr id="45" name="Straight Arrow Connector 44"/>
            <p:cNvCxnSpPr>
              <a:stCxn id="43" idx="3"/>
            </p:cNvCxnSpPr>
            <p:nvPr/>
          </p:nvCxnSpPr>
          <p:spPr>
            <a:xfrm flipV="1">
              <a:off x="6857853" y="1422318"/>
              <a:ext cx="513791" cy="298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Rectangle"/>
            <p:cNvSpPr/>
            <p:nvPr/>
          </p:nvSpPr>
          <p:spPr>
            <a:xfrm>
              <a:off x="10450160" y="850507"/>
              <a:ext cx="184023" cy="1143622"/>
            </a:xfrm>
            <a:prstGeom prst="rect">
              <a:avLst/>
            </a:prstGeom>
            <a:solidFill>
              <a:schemeClr val="tx2">
                <a:lumMod val="75000"/>
              </a:schemeClr>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cxnSp>
          <p:nvCxnSpPr>
            <p:cNvPr id="50" name="Straight Arrow Connector 49"/>
            <p:cNvCxnSpPr/>
            <p:nvPr/>
          </p:nvCxnSpPr>
          <p:spPr>
            <a:xfrm flipV="1">
              <a:off x="9950420" y="1373720"/>
              <a:ext cx="513791" cy="298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6585025" y="1994129"/>
              <a:ext cx="381000" cy="461665"/>
            </a:xfrm>
            <a:prstGeom prst="rect">
              <a:avLst/>
            </a:prstGeom>
            <a:noFill/>
          </p:spPr>
          <p:txBody>
            <a:bodyPr wrap="square" rtlCol="0">
              <a:spAutoFit/>
            </a:bodyPr>
            <a:lstStyle/>
            <a:p>
              <a:r>
                <a:rPr lang="en-US" sz="2400" dirty="0" smtClean="0">
                  <a:latin typeface="Sitka Banner" panose="02000505000000020004" pitchFamily="2" charset="0"/>
                </a:rPr>
                <a:t>x</a:t>
              </a:r>
              <a:endParaRPr lang="en-US" sz="2400" dirty="0">
                <a:latin typeface="Sitka Banner" panose="02000505000000020004" pitchFamily="2" charset="0"/>
              </a:endParaRPr>
            </a:p>
          </p:txBody>
        </p:sp>
        <p:sp>
          <p:nvSpPr>
            <p:cNvPr id="52" name="TextBox 51"/>
            <p:cNvSpPr txBox="1"/>
            <p:nvPr/>
          </p:nvSpPr>
          <p:spPr>
            <a:xfrm>
              <a:off x="8463507" y="2094179"/>
              <a:ext cx="315120" cy="461665"/>
            </a:xfrm>
            <a:prstGeom prst="rect">
              <a:avLst/>
            </a:prstGeom>
            <a:noFill/>
          </p:spPr>
          <p:txBody>
            <a:bodyPr wrap="square" rtlCol="0">
              <a:spAutoFit/>
            </a:bodyPr>
            <a:lstStyle/>
            <a:p>
              <a:r>
                <a:rPr lang="en-US" sz="2400" dirty="0" smtClean="0">
                  <a:latin typeface="Sitka Banner" panose="02000505000000020004" pitchFamily="2" charset="0"/>
                </a:rPr>
                <a:t>F</a:t>
              </a:r>
              <a:endParaRPr lang="en-US" sz="2400" dirty="0">
                <a:latin typeface="Sitka Banner" panose="02000505000000020004" pitchFamily="2" charset="0"/>
              </a:endParaRPr>
            </a:p>
          </p:txBody>
        </p:sp>
        <p:sp>
          <p:nvSpPr>
            <p:cNvPr id="53" name="TextBox 52"/>
            <p:cNvSpPr txBox="1"/>
            <p:nvPr/>
          </p:nvSpPr>
          <p:spPr>
            <a:xfrm>
              <a:off x="10232727" y="1994128"/>
              <a:ext cx="802911" cy="461665"/>
            </a:xfrm>
            <a:prstGeom prst="rect">
              <a:avLst/>
            </a:prstGeom>
            <a:noFill/>
          </p:spPr>
          <p:txBody>
            <a:bodyPr wrap="square" rtlCol="0">
              <a:spAutoFit/>
            </a:bodyPr>
            <a:lstStyle/>
            <a:p>
              <a:r>
                <a:rPr lang="en-US" sz="2400" dirty="0" smtClean="0">
                  <a:latin typeface="Sitka Banner" panose="02000505000000020004" pitchFamily="2" charset="0"/>
                </a:rPr>
                <a:t>F(x)</a:t>
              </a:r>
              <a:endParaRPr lang="en-US" sz="2400" dirty="0">
                <a:latin typeface="Sitka Banner" panose="02000505000000020004" pitchFamily="2" charset="0"/>
              </a:endParaRPr>
            </a:p>
          </p:txBody>
        </p:sp>
      </p:grpSp>
      <mc:AlternateContent xmlns:mc="http://schemas.openxmlformats.org/markup-compatibility/2006" xmlns:a14="http://schemas.microsoft.com/office/drawing/2010/main">
        <mc:Choice Requires="a14">
          <p:sp>
            <p:nvSpPr>
              <p:cNvPr id="54" name="TextBox 53"/>
              <p:cNvSpPr txBox="1"/>
              <p:nvPr/>
            </p:nvSpPr>
            <p:spPr>
              <a:xfrm>
                <a:off x="7245208" y="4385357"/>
                <a:ext cx="3482171" cy="77893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𝐿𝑜𝑠𝑠</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r>
                            <a:rPr lang="en-US" b="0" i="1" smtClean="0">
                              <a:latin typeface="Cambria Math" panose="02040503050406030204" pitchFamily="18" charset="0"/>
                            </a:rPr>
                            <m:t>𝑁</m:t>
                          </m:r>
                        </m:den>
                      </m:f>
                      <m:r>
                        <a:rPr lang="en-US" b="0" i="1" smtClean="0">
                          <a:latin typeface="Cambria Math" panose="02040503050406030204" pitchFamily="18" charset="0"/>
                        </a:rPr>
                        <m:t> </m:t>
                      </m:r>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m:t>
                          </m:r>
                          <m:r>
                            <m:rPr>
                              <m:brk m:alnAt="23"/>
                            </m:rPr>
                            <a:rPr lang="en-US" b="0" i="1" smtClean="0">
                              <a:latin typeface="Cambria Math" panose="02040503050406030204" pitchFamily="18" charset="0"/>
                            </a:rPr>
                            <m:t>1</m:t>
                          </m:r>
                        </m:sub>
                        <m:sup>
                          <m:r>
                            <a:rPr lang="en-US" b="0" i="1" smtClean="0">
                              <a:latin typeface="Cambria Math" panose="02040503050406030204" pitchFamily="18" charset="0"/>
                            </a:rPr>
                            <m:t>𝑁</m:t>
                          </m:r>
                        </m:sup>
                        <m:e>
                          <m:sSubSup>
                            <m:sSubSupPr>
                              <m:ctrlPr>
                                <a:rPr lang="en-US" b="0" i="1" smtClean="0">
                                  <a:latin typeface="Cambria Math" panose="02040503050406030204" pitchFamily="18" charset="0"/>
                                </a:rPr>
                              </m:ctrlPr>
                            </m:sSubSupPr>
                            <m:e>
                              <m:r>
                                <a:rPr lang="en-US" i="1">
                                  <a:latin typeface="Cambria Math" panose="02040503050406030204" pitchFamily="18" charset="0"/>
                                </a:rPr>
                                <m:t>||</m:t>
                              </m:r>
                              <m:r>
                                <a:rPr lang="en-US" i="1">
                                  <a:latin typeface="Cambria Math" panose="02040503050406030204" pitchFamily="18" charset="0"/>
                                </a:rPr>
                                <m:t>𝐹</m:t>
                              </m:r>
                              <m:d>
                                <m:dPr>
                                  <m:ctrlPr>
                                    <a:rPr lang="en-US" i="1">
                                      <a:latin typeface="Cambria Math" panose="02040503050406030204" pitchFamily="18" charset="0"/>
                                    </a:rPr>
                                  </m:ctrlPr>
                                </m:dPr>
                                <m:e>
                                  <m:sSub>
                                    <m:sSubPr>
                                      <m:ctrlPr>
                                        <a:rPr lang="en-US" b="0" i="1" smtClean="0">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𝑖</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m:t>
                                      </m:r>
                                    </m:sub>
                                  </m:sSub>
                                </m:e>
                              </m:d>
                              <m:r>
                                <a:rPr lang="en-US" i="1">
                                  <a:latin typeface="Cambria Math" panose="02040503050406030204" pitchFamily="18" charset="0"/>
                                </a:rPr>
                                <m:t> −</m:t>
                              </m:r>
                              <m:sSub>
                                <m:sSubPr>
                                  <m:ctrlPr>
                                    <a:rPr lang="en-US" b="0" i="1" smtClean="0">
                                      <a:latin typeface="Cambria Math" panose="02040503050406030204" pitchFamily="18" charset="0"/>
                                    </a:rPr>
                                  </m:ctrlPr>
                                </m:sSubPr>
                                <m:e>
                                  <m:r>
                                    <a:rPr lang="en-US" i="1">
                                      <a:latin typeface="Cambria Math" panose="02040503050406030204" pitchFamily="18" charset="0"/>
                                    </a:rPr>
                                    <m:t>𝑥</m:t>
                                  </m:r>
                                </m:e>
                                <m:sub>
                                  <m:r>
                                    <a:rPr lang="en-US" b="0" i="1" smtClean="0">
                                      <a:latin typeface="Cambria Math" panose="02040503050406030204" pitchFamily="18" charset="0"/>
                                    </a:rPr>
                                    <m:t>𝑖</m:t>
                                  </m:r>
                                </m:sub>
                              </m:sSub>
                              <m:r>
                                <a:rPr lang="en-US" i="1">
                                  <a:latin typeface="Cambria Math" panose="02040503050406030204" pitchFamily="18" charset="0"/>
                                </a:rPr>
                                <m:t>||</m:t>
                              </m:r>
                            </m:e>
                            <m:sub>
                              <m:r>
                                <a:rPr lang="en-US" b="0" i="1" smtClean="0">
                                  <a:latin typeface="Cambria Math" panose="02040503050406030204" pitchFamily="18" charset="0"/>
                                </a:rPr>
                                <m:t>2</m:t>
                              </m:r>
                            </m:sub>
                            <m:sup>
                              <m:r>
                                <a:rPr lang="en-US" b="0" i="1" smtClean="0">
                                  <a:latin typeface="Cambria Math" panose="02040503050406030204" pitchFamily="18" charset="0"/>
                                </a:rPr>
                                <m:t>2</m:t>
                              </m:r>
                            </m:sup>
                          </m:sSubSup>
                        </m:e>
                      </m:nary>
                    </m:oMath>
                  </m:oMathPara>
                </a14:m>
                <a:endParaRPr lang="en-US" dirty="0"/>
              </a:p>
            </p:txBody>
          </p:sp>
        </mc:Choice>
        <mc:Fallback xmlns="">
          <p:sp>
            <p:nvSpPr>
              <p:cNvPr id="54" name="TextBox 53"/>
              <p:cNvSpPr txBox="1">
                <a:spLocks noRot="1" noChangeAspect="1" noMove="1" noResize="1" noEditPoints="1" noAdjustHandles="1" noChangeArrowheads="1" noChangeShapeType="1" noTextEdit="1"/>
              </p:cNvSpPr>
              <p:nvPr/>
            </p:nvSpPr>
            <p:spPr>
              <a:xfrm>
                <a:off x="7245208" y="4385357"/>
                <a:ext cx="3482171" cy="778931"/>
              </a:xfrm>
              <a:prstGeom prst="rect">
                <a:avLst/>
              </a:prstGeom>
              <a:blipFill>
                <a:blip r:embed="rId3"/>
                <a:stretch>
                  <a:fillRect/>
                </a:stretch>
              </a:blipFill>
            </p:spPr>
            <p:txBody>
              <a:bodyPr/>
              <a:lstStyle/>
              <a:p>
                <a:r>
                  <a:rPr lang="en-US">
                    <a:noFill/>
                  </a:rPr>
                  <a:t> </a:t>
                </a:r>
              </a:p>
            </p:txBody>
          </p:sp>
        </mc:Fallback>
      </mc:AlternateContent>
      <p:grpSp>
        <p:nvGrpSpPr>
          <p:cNvPr id="61" name="Group 60"/>
          <p:cNvGrpSpPr/>
          <p:nvPr/>
        </p:nvGrpSpPr>
        <p:grpSpPr>
          <a:xfrm>
            <a:off x="6062635" y="5936248"/>
            <a:ext cx="5183546" cy="338554"/>
            <a:chOff x="6233754" y="5936248"/>
            <a:chExt cx="5183546" cy="338554"/>
          </a:xfrm>
        </p:grpSpPr>
        <p:cxnSp>
          <p:nvCxnSpPr>
            <p:cNvPr id="58" name="Straight Arrow Connector 57"/>
            <p:cNvCxnSpPr/>
            <p:nvPr/>
          </p:nvCxnSpPr>
          <p:spPr>
            <a:xfrm>
              <a:off x="6585025" y="6105525"/>
              <a:ext cx="48322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6233754" y="5936248"/>
              <a:ext cx="275191" cy="338554"/>
            </a:xfrm>
            <a:prstGeom prst="rect">
              <a:avLst/>
            </a:prstGeom>
            <a:noFill/>
          </p:spPr>
          <p:txBody>
            <a:bodyPr wrap="square" rtlCol="0">
              <a:spAutoFit/>
            </a:bodyPr>
            <a:lstStyle/>
            <a:p>
              <a:r>
                <a:rPr lang="en-US" sz="1600" dirty="0" smtClean="0">
                  <a:solidFill>
                    <a:schemeClr val="accent1"/>
                  </a:solidFill>
                </a:rPr>
                <a:t>0</a:t>
              </a:r>
              <a:endParaRPr lang="en-US" sz="1600" dirty="0">
                <a:solidFill>
                  <a:schemeClr val="accent1"/>
                </a:solidFill>
              </a:endParaRPr>
            </a:p>
          </p:txBody>
        </p:sp>
      </p:grpSp>
      <p:grpSp>
        <p:nvGrpSpPr>
          <p:cNvPr id="70" name="Group 69"/>
          <p:cNvGrpSpPr/>
          <p:nvPr/>
        </p:nvGrpSpPr>
        <p:grpSpPr>
          <a:xfrm>
            <a:off x="6995538" y="6036670"/>
            <a:ext cx="1249634" cy="137710"/>
            <a:chOff x="6490251" y="6036670"/>
            <a:chExt cx="1249634" cy="137710"/>
          </a:xfrm>
        </p:grpSpPr>
        <p:sp>
          <p:nvSpPr>
            <p:cNvPr id="62" name="Oval 61"/>
            <p:cNvSpPr/>
            <p:nvPr/>
          </p:nvSpPr>
          <p:spPr>
            <a:xfrm>
              <a:off x="6651897" y="6036670"/>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59" name="Oval 58"/>
            <p:cNvSpPr/>
            <p:nvPr/>
          </p:nvSpPr>
          <p:spPr>
            <a:xfrm>
              <a:off x="6490251" y="6036670"/>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3" name="Oval 62"/>
            <p:cNvSpPr/>
            <p:nvPr/>
          </p:nvSpPr>
          <p:spPr>
            <a:xfrm>
              <a:off x="7602175" y="6036670"/>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4" name="Oval 63"/>
            <p:cNvSpPr/>
            <p:nvPr/>
          </p:nvSpPr>
          <p:spPr>
            <a:xfrm>
              <a:off x="7012511" y="6036670"/>
              <a:ext cx="137710" cy="137710"/>
            </a:xfrm>
            <a:prstGeom prst="ellipse">
              <a:avLst/>
            </a:prstGeom>
            <a:ln>
              <a:solidFill>
                <a:schemeClr val="accent5"/>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grpSp>
        <p:nvGrpSpPr>
          <p:cNvPr id="71" name="Group 70"/>
          <p:cNvGrpSpPr/>
          <p:nvPr/>
        </p:nvGrpSpPr>
        <p:grpSpPr>
          <a:xfrm>
            <a:off x="7922308" y="6036670"/>
            <a:ext cx="1746609" cy="137710"/>
            <a:chOff x="6031821" y="6036670"/>
            <a:chExt cx="1746609" cy="137710"/>
          </a:xfrm>
        </p:grpSpPr>
        <p:sp>
          <p:nvSpPr>
            <p:cNvPr id="65" name="Oval 64"/>
            <p:cNvSpPr/>
            <p:nvPr/>
          </p:nvSpPr>
          <p:spPr>
            <a:xfrm>
              <a:off x="7283795" y="6036670"/>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6" name="Oval 65"/>
            <p:cNvSpPr/>
            <p:nvPr/>
          </p:nvSpPr>
          <p:spPr>
            <a:xfrm>
              <a:off x="6964394" y="6036670"/>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7" name="Oval 66"/>
            <p:cNvSpPr/>
            <p:nvPr/>
          </p:nvSpPr>
          <p:spPr>
            <a:xfrm>
              <a:off x="6031821" y="6036670"/>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68" name="Oval 67"/>
            <p:cNvSpPr/>
            <p:nvPr/>
          </p:nvSpPr>
          <p:spPr>
            <a:xfrm>
              <a:off x="7640720" y="6036670"/>
              <a:ext cx="137710" cy="137710"/>
            </a:xfrm>
            <a:prstGeom prst="ellipse">
              <a:avLst/>
            </a:prstGeom>
            <a:solidFill>
              <a:srgbClr val="FF0000"/>
            </a:solidFill>
            <a:ln>
              <a:solidFill>
                <a:srgbClr val="C0000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sp>
        <p:nvSpPr>
          <p:cNvPr id="72" name="Rectangle"/>
          <p:cNvSpPr/>
          <p:nvPr/>
        </p:nvSpPr>
        <p:spPr>
          <a:xfrm>
            <a:off x="10450159" y="850505"/>
            <a:ext cx="184023" cy="1143622"/>
          </a:xfrm>
          <a:prstGeom prst="rect">
            <a:avLst/>
          </a:prstGeom>
          <a:solidFill>
            <a:schemeClr val="accent2"/>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mc:AlternateContent xmlns:mc="http://schemas.openxmlformats.org/markup-compatibility/2006" xmlns:a14="http://schemas.microsoft.com/office/drawing/2010/main">
        <mc:Choice Requires="a14">
          <p:sp>
            <p:nvSpPr>
              <p:cNvPr id="73" name="TextBox 72"/>
              <p:cNvSpPr txBox="1"/>
              <p:nvPr/>
            </p:nvSpPr>
            <p:spPr>
              <a:xfrm>
                <a:off x="7234630" y="6256937"/>
                <a:ext cx="3271917" cy="373051"/>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b="0" i="1" smtClean="0">
                              <a:latin typeface="Cambria Math" panose="02040503050406030204" pitchFamily="18" charset="0"/>
                            </a:rPr>
                            <m:t>𝑆𝑐𝑜𝑟𝑒</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 </m:t>
                          </m:r>
                          <m:r>
                            <a:rPr lang="en-US" i="1">
                              <a:latin typeface="Cambria Math" panose="02040503050406030204" pitchFamily="18" charset="0"/>
                            </a:rPr>
                            <m:t>||</m:t>
                          </m:r>
                          <m:r>
                            <a:rPr lang="en-US" i="1">
                              <a:latin typeface="Cambria Math" panose="02040503050406030204" pitchFamily="18" charset="0"/>
                            </a:rPr>
                            <m:t>𝐹</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m:t>
                                  </m:r>
                                </m:sub>
                              </m:sSub>
                            </m:e>
                          </m:d>
                          <m:r>
                            <a:rPr lang="en-US" i="1">
                              <a:latin typeface="Cambria Math" panose="02040503050406030204" pitchFamily="18" charset="0"/>
                            </a:rPr>
                            <m:t> −</m:t>
                          </m:r>
                          <m:r>
                            <a:rPr lang="en-US" i="1">
                              <a:latin typeface="Cambria Math" panose="02040503050406030204" pitchFamily="18" charset="0"/>
                            </a:rPr>
                            <m:t>𝑥</m:t>
                          </m:r>
                          <m:r>
                            <a:rPr lang="en-US" i="1">
                              <a:latin typeface="Cambria Math" panose="02040503050406030204" pitchFamily="18" charset="0"/>
                            </a:rPr>
                            <m:t>||</m:t>
                          </m:r>
                        </m:e>
                        <m:sub>
                          <m:r>
                            <a:rPr lang="en-US" i="1">
                              <a:latin typeface="Cambria Math" panose="02040503050406030204" pitchFamily="18" charset="0"/>
                            </a:rPr>
                            <m:t>2</m:t>
                          </m:r>
                        </m:sub>
                        <m:sup>
                          <m:r>
                            <a:rPr lang="en-US" i="1">
                              <a:latin typeface="Cambria Math" panose="02040503050406030204" pitchFamily="18" charset="0"/>
                            </a:rPr>
                            <m:t>2</m:t>
                          </m:r>
                        </m:sup>
                      </m:sSubSup>
                    </m:oMath>
                  </m:oMathPara>
                </a14:m>
                <a:endParaRPr lang="en-US" dirty="0">
                  <a:latin typeface="Sitka Banner" panose="02000505000000020004" pitchFamily="2" charset="0"/>
                </a:endParaRPr>
              </a:p>
            </p:txBody>
          </p:sp>
        </mc:Choice>
        <mc:Fallback xmlns="">
          <p:sp>
            <p:nvSpPr>
              <p:cNvPr id="73" name="TextBox 72"/>
              <p:cNvSpPr txBox="1">
                <a:spLocks noRot="1" noChangeAspect="1" noMove="1" noResize="1" noEditPoints="1" noAdjustHandles="1" noChangeArrowheads="1" noChangeShapeType="1" noTextEdit="1"/>
              </p:cNvSpPr>
              <p:nvPr/>
            </p:nvSpPr>
            <p:spPr>
              <a:xfrm>
                <a:off x="7234630" y="6256937"/>
                <a:ext cx="3271917" cy="373051"/>
              </a:xfrm>
              <a:prstGeom prst="rect">
                <a:avLst/>
              </a:prstGeom>
              <a:blipFill>
                <a:blip r:embed="rId4"/>
                <a:stretch>
                  <a:fillRect b="-14516"/>
                </a:stretch>
              </a:blipFill>
            </p:spPr>
            <p:txBody>
              <a:bodyPr/>
              <a:lstStyle/>
              <a:p>
                <a:r>
                  <a:rPr lang="en-US">
                    <a:noFill/>
                  </a:rPr>
                  <a:t> </a:t>
                </a:r>
              </a:p>
            </p:txBody>
          </p:sp>
        </mc:Fallback>
      </mc:AlternateContent>
      <p:sp>
        <p:nvSpPr>
          <p:cNvPr id="74" name="Rectangle"/>
          <p:cNvSpPr/>
          <p:nvPr/>
        </p:nvSpPr>
        <p:spPr>
          <a:xfrm>
            <a:off x="6672521" y="852999"/>
            <a:ext cx="184023" cy="1143622"/>
          </a:xfrm>
          <a:prstGeom prst="rect">
            <a:avLst/>
          </a:prstGeom>
          <a:solidFill>
            <a:schemeClr val="accent4"/>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0" name="Rectangle 39"/>
          <p:cNvSpPr/>
          <p:nvPr/>
        </p:nvSpPr>
        <p:spPr>
          <a:xfrm>
            <a:off x="6672263" y="1073323"/>
            <a:ext cx="184002" cy="294906"/>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9" name="Rectangle 68"/>
          <p:cNvSpPr/>
          <p:nvPr/>
        </p:nvSpPr>
        <p:spPr>
          <a:xfrm>
            <a:off x="6669580" y="1632202"/>
            <a:ext cx="185095" cy="294906"/>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Rectangle 40"/>
          <p:cNvSpPr/>
          <p:nvPr/>
        </p:nvSpPr>
        <p:spPr>
          <a:xfrm>
            <a:off x="7245207" y="5271247"/>
            <a:ext cx="2092993" cy="20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010010…….0111011</a:t>
            </a:r>
            <a:endParaRPr lang="en-US" dirty="0"/>
          </a:p>
        </p:txBody>
      </p:sp>
      <p:sp>
        <p:nvSpPr>
          <p:cNvPr id="75" name="Rectangle 74"/>
          <p:cNvSpPr/>
          <p:nvPr/>
        </p:nvSpPr>
        <p:spPr>
          <a:xfrm>
            <a:off x="7245207" y="5570757"/>
            <a:ext cx="2092993" cy="20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110100…….1100010</a:t>
            </a:r>
            <a:endParaRPr lang="en-US" dirty="0"/>
          </a:p>
        </p:txBody>
      </p:sp>
      <p:cxnSp>
        <p:nvCxnSpPr>
          <p:cNvPr id="44" name="Straight Arrow Connector 43"/>
          <p:cNvCxnSpPr>
            <a:stCxn id="47" idx="3"/>
            <a:endCxn id="41" idx="0"/>
          </p:cNvCxnSpPr>
          <p:nvPr/>
        </p:nvCxnSpPr>
        <p:spPr>
          <a:xfrm flipH="1">
            <a:off x="8291704" y="4951953"/>
            <a:ext cx="1330510" cy="3192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Oval 46"/>
          <p:cNvSpPr/>
          <p:nvPr/>
        </p:nvSpPr>
        <p:spPr>
          <a:xfrm>
            <a:off x="9591029" y="4594842"/>
            <a:ext cx="212945" cy="418381"/>
          </a:xfrm>
          <a:prstGeom prst="ellipse">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cxnSp>
        <p:nvCxnSpPr>
          <p:cNvPr id="76" name="Straight Arrow Connector 75"/>
          <p:cNvCxnSpPr>
            <a:stCxn id="47" idx="3"/>
            <a:endCxn id="75" idx="0"/>
          </p:cNvCxnSpPr>
          <p:nvPr/>
        </p:nvCxnSpPr>
        <p:spPr>
          <a:xfrm flipH="1">
            <a:off x="8291704" y="4951953"/>
            <a:ext cx="1330510" cy="6188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7" name="Rectangle 76"/>
          <p:cNvSpPr/>
          <p:nvPr/>
        </p:nvSpPr>
        <p:spPr>
          <a:xfrm>
            <a:off x="6672263" y="921777"/>
            <a:ext cx="183945" cy="294906"/>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8" name="Rectangle 77"/>
          <p:cNvSpPr/>
          <p:nvPr/>
        </p:nvSpPr>
        <p:spPr>
          <a:xfrm>
            <a:off x="6669522" y="1480656"/>
            <a:ext cx="185095" cy="38893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9" name="Rectangle 78"/>
          <p:cNvSpPr/>
          <p:nvPr/>
        </p:nvSpPr>
        <p:spPr>
          <a:xfrm>
            <a:off x="10450159" y="916606"/>
            <a:ext cx="184489" cy="294906"/>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0" name="Rectangle 79"/>
          <p:cNvSpPr/>
          <p:nvPr/>
        </p:nvSpPr>
        <p:spPr>
          <a:xfrm>
            <a:off x="10454916" y="1475485"/>
            <a:ext cx="179265" cy="3889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8090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4">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nodeType="clickEffect">
                                  <p:stCondLst>
                                    <p:cond delay="0"/>
                                  </p:stCondLst>
                                  <p:childTnLst>
                                    <p:set>
                                      <p:cBhvr>
                                        <p:cTn id="40" dur="1" fill="hold">
                                          <p:stCondLst>
                                            <p:cond delay="0"/>
                                          </p:stCondLst>
                                        </p:cTn>
                                        <p:tgtEl>
                                          <p:spTgt spid="44"/>
                                        </p:tgtEl>
                                        <p:attrNameLst>
                                          <p:attrName>style.visibility</p:attrName>
                                        </p:attrNameLst>
                                      </p:cBhvr>
                                      <p:to>
                                        <p:strVal val="hidden"/>
                                      </p:to>
                                    </p:set>
                                  </p:childTnLst>
                                </p:cTn>
                              </p:par>
                              <p:par>
                                <p:cTn id="41" presetID="1" presetClass="exit" presetSubtype="0" fill="hold" grpId="1" nodeType="withEffect">
                                  <p:stCondLst>
                                    <p:cond delay="0"/>
                                  </p:stCondLst>
                                  <p:childTnLst>
                                    <p:set>
                                      <p:cBhvr>
                                        <p:cTn id="42" dur="1" fill="hold">
                                          <p:stCondLst>
                                            <p:cond delay="0"/>
                                          </p:stCondLst>
                                        </p:cTn>
                                        <p:tgtEl>
                                          <p:spTgt spid="41"/>
                                        </p:tgtEl>
                                        <p:attrNameLst>
                                          <p:attrName>style.visibility</p:attrName>
                                        </p:attrNameLst>
                                      </p:cBhvr>
                                      <p:to>
                                        <p:strVal val="hidden"/>
                                      </p:to>
                                    </p:set>
                                  </p:childTnLst>
                                </p:cTn>
                              </p:par>
                              <p:par>
                                <p:cTn id="43" presetID="1" presetClass="entr" presetSubtype="0" fill="hold" nodeType="withEffect">
                                  <p:stCondLst>
                                    <p:cond delay="0"/>
                                  </p:stCondLst>
                                  <p:childTnLst>
                                    <p:set>
                                      <p:cBhvr>
                                        <p:cTn id="44" dur="1" fill="hold">
                                          <p:stCondLst>
                                            <p:cond delay="0"/>
                                          </p:stCondLst>
                                        </p:cTn>
                                        <p:tgtEl>
                                          <p:spTgt spid="7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78"/>
                                        </p:tgtEl>
                                        <p:attrNameLst>
                                          <p:attrName>style.visibility</p:attrName>
                                        </p:attrNameLst>
                                      </p:cBhvr>
                                      <p:to>
                                        <p:strVal val="visible"/>
                                      </p:to>
                                    </p:set>
                                  </p:childTnLst>
                                </p:cTn>
                              </p:par>
                              <p:par>
                                <p:cTn id="51" presetID="1" presetClass="exit" presetSubtype="0" fill="hold" grpId="1" nodeType="withEffect">
                                  <p:stCondLst>
                                    <p:cond delay="0"/>
                                  </p:stCondLst>
                                  <p:childTnLst>
                                    <p:set>
                                      <p:cBhvr>
                                        <p:cTn id="52" dur="1" fill="hold">
                                          <p:stCondLst>
                                            <p:cond delay="0"/>
                                          </p:stCondLst>
                                        </p:cTn>
                                        <p:tgtEl>
                                          <p:spTgt spid="40"/>
                                        </p:tgtEl>
                                        <p:attrNameLst>
                                          <p:attrName>style.visibility</p:attrName>
                                        </p:attrNameLst>
                                      </p:cBhvr>
                                      <p:to>
                                        <p:strVal val="hidden"/>
                                      </p:to>
                                    </p:set>
                                  </p:childTnLst>
                                </p:cTn>
                              </p:par>
                              <p:par>
                                <p:cTn id="53" presetID="1" presetClass="exit" presetSubtype="0" fill="hold" grpId="1" nodeType="withEffect">
                                  <p:stCondLst>
                                    <p:cond delay="0"/>
                                  </p:stCondLst>
                                  <p:childTnLst>
                                    <p:set>
                                      <p:cBhvr>
                                        <p:cTn id="54" dur="1" fill="hold">
                                          <p:stCondLst>
                                            <p:cond delay="0"/>
                                          </p:stCondLst>
                                        </p:cTn>
                                        <p:tgtEl>
                                          <p:spTgt spid="69"/>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74"/>
                                        </p:tgtEl>
                                        <p:attrNameLst>
                                          <p:attrName>style.visibility</p:attrName>
                                        </p:attrNameLst>
                                      </p:cBhvr>
                                      <p:to>
                                        <p:strVal val="visible"/>
                                      </p:to>
                                    </p:set>
                                    <p:animEffect transition="in" filter="fade">
                                      <p:cBhvr>
                                        <p:cTn id="59" dur="500"/>
                                        <p:tgtEl>
                                          <p:spTgt spid="74"/>
                                        </p:tgtEl>
                                      </p:cBhvr>
                                    </p:animEffect>
                                  </p:childTnLst>
                                </p:cTn>
                              </p:par>
                              <p:par>
                                <p:cTn id="60" presetID="19" presetClass="emph" presetSubtype="0" fill="hold" grpId="1" nodeType="withEffect">
                                  <p:stCondLst>
                                    <p:cond delay="0"/>
                                  </p:stCondLst>
                                  <p:childTnLst>
                                    <p:animClr clrSpc="rgb" dir="cw">
                                      <p:cBhvr override="childStyle">
                                        <p:cTn id="61" dur="500" fill="hold"/>
                                        <p:tgtEl>
                                          <p:spTgt spid="72"/>
                                        </p:tgtEl>
                                        <p:attrNameLst>
                                          <p:attrName>style.color</p:attrName>
                                        </p:attrNameLst>
                                      </p:cBhvr>
                                      <p:to>
                                        <a:srgbClr val="10CF9B"/>
                                      </p:to>
                                    </p:animClr>
                                    <p:animClr clrSpc="rgb" dir="cw">
                                      <p:cBhvr>
                                        <p:cTn id="62" dur="500" fill="hold"/>
                                        <p:tgtEl>
                                          <p:spTgt spid="72"/>
                                        </p:tgtEl>
                                        <p:attrNameLst>
                                          <p:attrName>fillcolor</p:attrName>
                                        </p:attrNameLst>
                                      </p:cBhvr>
                                      <p:to>
                                        <a:srgbClr val="10CF9B"/>
                                      </p:to>
                                    </p:animClr>
                                    <p:set>
                                      <p:cBhvr>
                                        <p:cTn id="63" dur="500" fill="hold"/>
                                        <p:tgtEl>
                                          <p:spTgt spid="72"/>
                                        </p:tgtEl>
                                        <p:attrNameLst>
                                          <p:attrName>fill.type</p:attrName>
                                        </p:attrNameLst>
                                      </p:cBhvr>
                                      <p:to>
                                        <p:strVal val="solid"/>
                                      </p:to>
                                    </p:set>
                                    <p:set>
                                      <p:cBhvr>
                                        <p:cTn id="64" dur="500" fill="hold"/>
                                        <p:tgtEl>
                                          <p:spTgt spid="72"/>
                                        </p:tgtEl>
                                        <p:attrNameLst>
                                          <p:attrName>fill.on</p:attrName>
                                        </p:attrNameLst>
                                      </p:cBhvr>
                                      <p:to>
                                        <p:strVal val="tru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73"/>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61"/>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70"/>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9" presetClass="emph" presetSubtype="0" fill="hold" grpId="1" nodeType="clickEffect">
                                  <p:stCondLst>
                                    <p:cond delay="0"/>
                                  </p:stCondLst>
                                  <p:childTnLst>
                                    <p:animClr clrSpc="rgb" dir="cw">
                                      <p:cBhvr override="childStyle">
                                        <p:cTn id="78" dur="500" fill="hold"/>
                                        <p:tgtEl>
                                          <p:spTgt spid="74"/>
                                        </p:tgtEl>
                                        <p:attrNameLst>
                                          <p:attrName>style.color</p:attrName>
                                        </p:attrNameLst>
                                      </p:cBhvr>
                                      <p:to>
                                        <a:srgbClr val="FF0000"/>
                                      </p:to>
                                    </p:animClr>
                                    <p:animClr clrSpc="rgb" dir="cw">
                                      <p:cBhvr>
                                        <p:cTn id="79" dur="500" fill="hold"/>
                                        <p:tgtEl>
                                          <p:spTgt spid="74"/>
                                        </p:tgtEl>
                                        <p:attrNameLst>
                                          <p:attrName>fillcolor</p:attrName>
                                        </p:attrNameLst>
                                      </p:cBhvr>
                                      <p:to>
                                        <a:srgbClr val="FF0000"/>
                                      </p:to>
                                    </p:animClr>
                                    <p:set>
                                      <p:cBhvr>
                                        <p:cTn id="80" dur="500" fill="hold"/>
                                        <p:tgtEl>
                                          <p:spTgt spid="74"/>
                                        </p:tgtEl>
                                        <p:attrNameLst>
                                          <p:attrName>fill.type</p:attrName>
                                        </p:attrNameLst>
                                      </p:cBhvr>
                                      <p:to>
                                        <p:strVal val="solid"/>
                                      </p:to>
                                    </p:set>
                                    <p:set>
                                      <p:cBhvr>
                                        <p:cTn id="81" dur="500" fill="hold"/>
                                        <p:tgtEl>
                                          <p:spTgt spid="74"/>
                                        </p:tgtEl>
                                        <p:attrNameLst>
                                          <p:attrName>fill.on</p:attrName>
                                        </p:attrNameLst>
                                      </p:cBhvr>
                                      <p:to>
                                        <p:strVal val="true"/>
                                      </p:to>
                                    </p:set>
                                  </p:childTnLst>
                                </p:cTn>
                              </p:par>
                              <p:par>
                                <p:cTn id="82" presetID="19" presetClass="emph" presetSubtype="0" fill="hold" grpId="2" nodeType="withEffect">
                                  <p:stCondLst>
                                    <p:cond delay="0"/>
                                  </p:stCondLst>
                                  <p:childTnLst>
                                    <p:animClr clrSpc="rgb" dir="cw">
                                      <p:cBhvr override="childStyle">
                                        <p:cTn id="83" dur="500" fill="hold"/>
                                        <p:tgtEl>
                                          <p:spTgt spid="72"/>
                                        </p:tgtEl>
                                        <p:attrNameLst>
                                          <p:attrName>style.color</p:attrName>
                                        </p:attrNameLst>
                                      </p:cBhvr>
                                      <p:to>
                                        <a:srgbClr val="FF0000"/>
                                      </p:to>
                                    </p:animClr>
                                    <p:animClr clrSpc="rgb" dir="cw">
                                      <p:cBhvr>
                                        <p:cTn id="84" dur="500" fill="hold"/>
                                        <p:tgtEl>
                                          <p:spTgt spid="72"/>
                                        </p:tgtEl>
                                        <p:attrNameLst>
                                          <p:attrName>fillcolor</p:attrName>
                                        </p:attrNameLst>
                                      </p:cBhvr>
                                      <p:to>
                                        <a:srgbClr val="FF0000"/>
                                      </p:to>
                                    </p:animClr>
                                    <p:set>
                                      <p:cBhvr>
                                        <p:cTn id="85" dur="500" fill="hold"/>
                                        <p:tgtEl>
                                          <p:spTgt spid="72"/>
                                        </p:tgtEl>
                                        <p:attrNameLst>
                                          <p:attrName>fill.type</p:attrName>
                                        </p:attrNameLst>
                                      </p:cBhvr>
                                      <p:to>
                                        <p:strVal val="solid"/>
                                      </p:to>
                                    </p:set>
                                    <p:set>
                                      <p:cBhvr>
                                        <p:cTn id="86" dur="500" fill="hold"/>
                                        <p:tgtEl>
                                          <p:spTgt spid="72"/>
                                        </p:tgtEl>
                                        <p:attrNameLst>
                                          <p:attrName>fill.on</p:attrName>
                                        </p:attrNameLst>
                                      </p:cBhvr>
                                      <p:to>
                                        <p:strVal val="true"/>
                                      </p:to>
                                    </p:set>
                                  </p:childTnLst>
                                </p:cTn>
                              </p:par>
                              <p:par>
                                <p:cTn id="87" presetID="10" presetClass="entr" presetSubtype="0" fill="hold" grpId="0" nodeType="withEffect">
                                  <p:stCondLst>
                                    <p:cond delay="0"/>
                                  </p:stCondLst>
                                  <p:childTnLst>
                                    <p:set>
                                      <p:cBhvr>
                                        <p:cTn id="88" dur="1" fill="hold">
                                          <p:stCondLst>
                                            <p:cond delay="0"/>
                                          </p:stCondLst>
                                        </p:cTn>
                                        <p:tgtEl>
                                          <p:spTgt spid="79"/>
                                        </p:tgtEl>
                                        <p:attrNameLst>
                                          <p:attrName>style.visibility</p:attrName>
                                        </p:attrNameLst>
                                      </p:cBhvr>
                                      <p:to>
                                        <p:strVal val="visible"/>
                                      </p:to>
                                    </p:set>
                                    <p:animEffect transition="in" filter="fade">
                                      <p:cBhvr>
                                        <p:cTn id="89" dur="500"/>
                                        <p:tgtEl>
                                          <p:spTgt spid="79"/>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80"/>
                                        </p:tgtEl>
                                        <p:attrNameLst>
                                          <p:attrName>style.visibility</p:attrName>
                                        </p:attrNameLst>
                                      </p:cBhvr>
                                      <p:to>
                                        <p:strVal val="visible"/>
                                      </p:to>
                                    </p:set>
                                    <p:animEffect transition="in" filter="fade">
                                      <p:cBhvr>
                                        <p:cTn id="92" dur="500"/>
                                        <p:tgtEl>
                                          <p:spTgt spid="80"/>
                                        </p:tgtEl>
                                      </p:cBhvr>
                                    </p:animEffec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72" grpId="1" animBg="1"/>
      <p:bldP spid="72" grpId="2" animBg="1"/>
      <p:bldP spid="73" grpId="0"/>
      <p:bldP spid="74" grpId="0" animBg="1"/>
      <p:bldP spid="74" grpId="1" animBg="1"/>
      <p:bldP spid="40" grpId="0" animBg="1"/>
      <p:bldP spid="40" grpId="1" animBg="1"/>
      <p:bldP spid="69" grpId="0" animBg="1"/>
      <p:bldP spid="69" grpId="1" animBg="1"/>
      <p:bldP spid="41" grpId="0" animBg="1"/>
      <p:bldP spid="41" grpId="1" animBg="1"/>
      <p:bldP spid="75" grpId="0" animBg="1"/>
      <p:bldP spid="47" grpId="0" animBg="1"/>
      <p:bldP spid="77" grpId="0" animBg="1"/>
      <p:bldP spid="78" grpId="0" animBg="1"/>
      <p:bldP spid="79" grpId="0" animBg="1"/>
      <p:bldP spid="8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Content Placeholder 1"/>
              <p:cNvSpPr>
                <a:spLocks noGrp="1"/>
              </p:cNvSpPr>
              <p:nvPr>
                <p:ph idx="1"/>
              </p:nvPr>
            </p:nvSpPr>
            <p:spPr/>
            <p:txBody>
              <a:bodyPr/>
              <a:lstStyle/>
              <a:p>
                <a:pPr marL="0" indent="0" algn="ctr">
                  <a:buNone/>
                </a:pPr>
                <a:r>
                  <a:rPr lang="en-US" dirty="0" smtClean="0"/>
                  <a:t>A random mask might block the most important parts of the input!</a:t>
                </a:r>
              </a:p>
              <a:p>
                <a:pPr marL="0" indent="0" algn="ctr">
                  <a:buNone/>
                </a:pPr>
                <a:endParaRPr lang="en-US" dirty="0"/>
              </a:p>
              <a:p>
                <a:pPr marL="0" indent="0" algn="ctr">
                  <a:buNone/>
                </a:pPr>
                <a:r>
                  <a:rPr lang="en-US" dirty="0" smtClean="0"/>
                  <a:t>Leads to high reconstruction error even for normal inputs!</a:t>
                </a:r>
              </a:p>
              <a:p>
                <a:pPr marL="0" indent="0" algn="ctr">
                  <a:buNone/>
                </a:pPr>
                <a:endParaRPr lang="en-US" dirty="0" smtClean="0"/>
              </a:p>
              <a:p>
                <a:pPr marL="0" indent="0" algn="ctr">
                  <a:buNone/>
                </a:pPr>
                <a:r>
                  <a:rPr lang="en-US" dirty="0" smtClean="0"/>
                  <a:t>Normal:</a:t>
                </a:r>
                <a14:m>
                  <m:oMath xmlns:m="http://schemas.openxmlformats.org/officeDocument/2006/math">
                    <m:r>
                      <a:rPr lang="en-US" b="0" i="1" smtClean="0">
                        <a:latin typeface="Cambria Math" panose="02040503050406030204" pitchFamily="18" charset="0"/>
                      </a:rPr>
                      <m:t>0…03210…0</m:t>
                    </m:r>
                  </m:oMath>
                </a14:m>
                <a:endParaRPr lang="en-US" dirty="0"/>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blipFill>
                <a:blip r:embed="rId3"/>
                <a:stretch>
                  <a:fillRect l="-1196" t="-1977" r="-2592"/>
                </a:stretch>
              </a:blipFill>
            </p:spPr>
            <p:txBody>
              <a:bodyPr/>
              <a:lstStyle/>
              <a:p>
                <a:r>
                  <a:rPr lang="en-US">
                    <a:noFill/>
                  </a:rPr>
                  <a:t> </a:t>
                </a:r>
              </a:p>
            </p:txBody>
          </p:sp>
        </mc:Fallback>
      </mc:AlternateContent>
      <p:sp>
        <p:nvSpPr>
          <p:cNvPr id="3" name="Title 2"/>
          <p:cNvSpPr>
            <a:spLocks noGrp="1"/>
          </p:cNvSpPr>
          <p:nvPr>
            <p:ph type="title"/>
          </p:nvPr>
        </p:nvSpPr>
        <p:spPr/>
        <p:txBody>
          <a:bodyPr/>
          <a:lstStyle/>
          <a:p>
            <a:r>
              <a:rPr lang="en-US" dirty="0" smtClean="0"/>
              <a:t>Effect of Bad Masks</a:t>
            </a:r>
            <a:endParaRPr lang="en-US" dirty="0"/>
          </a:p>
        </p:txBody>
      </p:sp>
      <p:grpSp>
        <p:nvGrpSpPr>
          <p:cNvPr id="5" name="Group"/>
          <p:cNvGrpSpPr/>
          <p:nvPr/>
        </p:nvGrpSpPr>
        <p:grpSpPr>
          <a:xfrm>
            <a:off x="7440783" y="4376673"/>
            <a:ext cx="2564725" cy="1437498"/>
            <a:chOff x="2872471" y="188815"/>
            <a:chExt cx="6495270" cy="3640522"/>
          </a:xfrm>
        </p:grpSpPr>
        <p:sp>
          <p:nvSpPr>
            <p:cNvPr id="13" name="Rectangle"/>
            <p:cNvSpPr/>
            <p:nvPr/>
          </p:nvSpPr>
          <p:spPr>
            <a:xfrm>
              <a:off x="2872471" y="568502"/>
              <a:ext cx="478070"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4" name="Rectangle"/>
            <p:cNvSpPr/>
            <p:nvPr/>
          </p:nvSpPr>
          <p:spPr>
            <a:xfrm>
              <a:off x="4376771" y="188815"/>
              <a:ext cx="478070"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5" name="Rectangle"/>
            <p:cNvSpPr/>
            <p:nvPr/>
          </p:nvSpPr>
          <p:spPr>
            <a:xfrm>
              <a:off x="5882089" y="626400"/>
              <a:ext cx="478070" cy="2704634"/>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6" name="Rectangle"/>
            <p:cNvSpPr/>
            <p:nvPr/>
          </p:nvSpPr>
          <p:spPr>
            <a:xfrm>
              <a:off x="7385372" y="188815"/>
              <a:ext cx="478069"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7" name="Rectangle"/>
            <p:cNvSpPr/>
            <p:nvPr/>
          </p:nvSpPr>
          <p:spPr>
            <a:xfrm>
              <a:off x="8889672" y="568502"/>
              <a:ext cx="478069"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8" name="Line"/>
            <p:cNvSpPr/>
            <p:nvPr/>
          </p:nvSpPr>
          <p:spPr>
            <a:xfrm flipV="1">
              <a:off x="3360287" y="798484"/>
              <a:ext cx="1001070" cy="53108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9" name="Line"/>
            <p:cNvSpPr/>
            <p:nvPr/>
          </p:nvSpPr>
          <p:spPr>
            <a:xfrm flipV="1">
              <a:off x="3329503" y="847033"/>
              <a:ext cx="1023588" cy="182324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0" name="Line"/>
            <p:cNvSpPr/>
            <p:nvPr/>
          </p:nvSpPr>
          <p:spPr>
            <a:xfrm flipV="1">
              <a:off x="3316829" y="1791803"/>
              <a:ext cx="1035127" cy="8966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1" name="Line"/>
            <p:cNvSpPr/>
            <p:nvPr/>
          </p:nvSpPr>
          <p:spPr>
            <a:xfrm>
              <a:off x="3330278" y="2653266"/>
              <a:ext cx="998667" cy="45064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2" name="Line"/>
            <p:cNvSpPr/>
            <p:nvPr/>
          </p:nvSpPr>
          <p:spPr>
            <a:xfrm>
              <a:off x="3354706" y="1364774"/>
              <a:ext cx="998667" cy="45064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3" name="Line"/>
            <p:cNvSpPr/>
            <p:nvPr/>
          </p:nvSpPr>
          <p:spPr>
            <a:xfrm>
              <a:off x="3374967" y="1343365"/>
              <a:ext cx="990894" cy="1826711"/>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4" name="Line"/>
            <p:cNvSpPr/>
            <p:nvPr/>
          </p:nvSpPr>
          <p:spPr>
            <a:xfrm>
              <a:off x="4866879" y="75394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5" name="Line"/>
            <p:cNvSpPr/>
            <p:nvPr/>
          </p:nvSpPr>
          <p:spPr>
            <a:xfrm>
              <a:off x="4861762" y="1845158"/>
              <a:ext cx="1024951"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6" name="Line"/>
            <p:cNvSpPr/>
            <p:nvPr/>
          </p:nvSpPr>
          <p:spPr>
            <a:xfrm>
              <a:off x="4874707"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7" name="Line"/>
            <p:cNvSpPr/>
            <p:nvPr/>
          </p:nvSpPr>
          <p:spPr>
            <a:xfrm>
              <a:off x="4919034"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8" name="Line"/>
            <p:cNvSpPr/>
            <p:nvPr/>
          </p:nvSpPr>
          <p:spPr>
            <a:xfrm>
              <a:off x="4865731"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9" name="Line"/>
            <p:cNvSpPr/>
            <p:nvPr/>
          </p:nvSpPr>
          <p:spPr>
            <a:xfrm flipV="1">
              <a:off x="4855061"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0" name="Line"/>
            <p:cNvSpPr/>
            <p:nvPr/>
          </p:nvSpPr>
          <p:spPr>
            <a:xfrm>
              <a:off x="4856250" y="1872091"/>
              <a:ext cx="1000108"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1" name="Line"/>
            <p:cNvSpPr/>
            <p:nvPr/>
          </p:nvSpPr>
          <p:spPr>
            <a:xfrm flipV="1">
              <a:off x="4873158" y="785598"/>
              <a:ext cx="989131"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2" name="Line"/>
            <p:cNvSpPr/>
            <p:nvPr/>
          </p:nvSpPr>
          <p:spPr>
            <a:xfrm flipV="1">
              <a:off x="4858962" y="1855459"/>
              <a:ext cx="998586"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3" name="Line"/>
            <p:cNvSpPr/>
            <p:nvPr/>
          </p:nvSpPr>
          <p:spPr>
            <a:xfrm>
              <a:off x="6383555" y="753949"/>
              <a:ext cx="1024951"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4" name="Line"/>
            <p:cNvSpPr/>
            <p:nvPr/>
          </p:nvSpPr>
          <p:spPr>
            <a:xfrm>
              <a:off x="6378439" y="1845158"/>
              <a:ext cx="1024950"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5" name="Line"/>
            <p:cNvSpPr/>
            <p:nvPr/>
          </p:nvSpPr>
          <p:spPr>
            <a:xfrm>
              <a:off x="6391383"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6" name="Line"/>
            <p:cNvSpPr/>
            <p:nvPr/>
          </p:nvSpPr>
          <p:spPr>
            <a:xfrm>
              <a:off x="6435710"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7" name="Line"/>
            <p:cNvSpPr/>
            <p:nvPr/>
          </p:nvSpPr>
          <p:spPr>
            <a:xfrm>
              <a:off x="6382408"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8" name="Line"/>
            <p:cNvSpPr/>
            <p:nvPr/>
          </p:nvSpPr>
          <p:spPr>
            <a:xfrm flipV="1">
              <a:off x="6371737"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9" name="Line"/>
            <p:cNvSpPr/>
            <p:nvPr/>
          </p:nvSpPr>
          <p:spPr>
            <a:xfrm>
              <a:off x="6372926" y="1872091"/>
              <a:ext cx="1000109"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0" name="Line"/>
            <p:cNvSpPr/>
            <p:nvPr/>
          </p:nvSpPr>
          <p:spPr>
            <a:xfrm flipV="1">
              <a:off x="6389835" y="785598"/>
              <a:ext cx="989130"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1" name="Line"/>
            <p:cNvSpPr/>
            <p:nvPr/>
          </p:nvSpPr>
          <p:spPr>
            <a:xfrm flipV="1">
              <a:off x="6375638" y="1855459"/>
              <a:ext cx="998587"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2" name="Line"/>
            <p:cNvSpPr/>
            <p:nvPr/>
          </p:nvSpPr>
          <p:spPr>
            <a:xfrm>
              <a:off x="7878471" y="801919"/>
              <a:ext cx="1005733" cy="6511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3" name="Line"/>
            <p:cNvSpPr/>
            <p:nvPr/>
          </p:nvSpPr>
          <p:spPr>
            <a:xfrm flipV="1">
              <a:off x="7875658" y="1444649"/>
              <a:ext cx="1029119" cy="37806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4" name="Line"/>
            <p:cNvSpPr/>
            <p:nvPr/>
          </p:nvSpPr>
          <p:spPr>
            <a:xfrm flipV="1">
              <a:off x="7852856" y="1488297"/>
              <a:ext cx="1028192" cy="165350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5" name="Line"/>
            <p:cNvSpPr/>
            <p:nvPr/>
          </p:nvSpPr>
          <p:spPr>
            <a:xfrm flipV="1">
              <a:off x="7875658" y="2439623"/>
              <a:ext cx="988986" cy="66732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6" name="Line"/>
            <p:cNvSpPr/>
            <p:nvPr/>
          </p:nvSpPr>
          <p:spPr>
            <a:xfrm>
              <a:off x="7884808" y="1835413"/>
              <a:ext cx="961356" cy="6468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7" name="Line"/>
            <p:cNvSpPr/>
            <p:nvPr/>
          </p:nvSpPr>
          <p:spPr>
            <a:xfrm>
              <a:off x="7888975" y="804937"/>
              <a:ext cx="967299" cy="17356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sp>
        <p:nvSpPr>
          <p:cNvPr id="6" name="Rectangle"/>
          <p:cNvSpPr/>
          <p:nvPr/>
        </p:nvSpPr>
        <p:spPr>
          <a:xfrm>
            <a:off x="6530676" y="4091781"/>
            <a:ext cx="309956" cy="2007282"/>
          </a:xfrm>
          <a:prstGeom prst="rect">
            <a:avLst/>
          </a:prstGeom>
          <a:solidFill>
            <a:schemeClr val="accent2"/>
          </a:solidFill>
          <a:ln w="12700" cap="flat">
            <a:noFill/>
            <a:miter lim="400000"/>
          </a:ln>
          <a:effectLst/>
        </p:spPr>
        <p:txBody>
          <a:bodyPr wrap="square" lIns="0" tIns="0" rIns="0" bIns="0" numCol="1" anchor="ctr">
            <a:noAutofit/>
          </a:bodyPr>
          <a:lstStyle/>
          <a:p>
            <a:pPr algn="ctr">
              <a:defRPr sz="3200" b="0">
                <a:solidFill>
                  <a:srgbClr val="FFFFFF"/>
                </a:solidFill>
                <a:latin typeface="+mn-lt"/>
                <a:ea typeface="+mn-ea"/>
                <a:cs typeface="+mn-cs"/>
                <a:sym typeface="Helvetica Neue Medium"/>
              </a:defRPr>
            </a:pPr>
            <a:endParaRPr sz="1100" dirty="0"/>
          </a:p>
        </p:txBody>
      </p:sp>
      <p:cxnSp>
        <p:nvCxnSpPr>
          <p:cNvPr id="7" name="Straight Arrow Connector 6"/>
          <p:cNvCxnSpPr>
            <a:stCxn id="6" idx="3"/>
            <a:endCxn id="13" idx="1"/>
          </p:cNvCxnSpPr>
          <p:nvPr/>
        </p:nvCxnSpPr>
        <p:spPr>
          <a:xfrm>
            <a:off x="6840632" y="5095422"/>
            <a:ext cx="600151" cy="298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V="1">
            <a:off x="10019559" y="5046824"/>
            <a:ext cx="513791" cy="298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6535983" y="6099063"/>
            <a:ext cx="381000" cy="461665"/>
          </a:xfrm>
          <a:prstGeom prst="rect">
            <a:avLst/>
          </a:prstGeom>
          <a:noFill/>
        </p:spPr>
        <p:txBody>
          <a:bodyPr wrap="square" rtlCol="0">
            <a:spAutoFit/>
          </a:bodyPr>
          <a:lstStyle/>
          <a:p>
            <a:r>
              <a:rPr lang="en-US" sz="2400" dirty="0" smtClean="0">
                <a:latin typeface="Sitka Banner" panose="02000505000000020004" pitchFamily="2" charset="0"/>
              </a:rPr>
              <a:t>x</a:t>
            </a:r>
            <a:endParaRPr lang="en-US" sz="2400" dirty="0">
              <a:latin typeface="Sitka Banner" panose="02000505000000020004" pitchFamily="2" charset="0"/>
            </a:endParaRPr>
          </a:p>
        </p:txBody>
      </p:sp>
      <p:sp>
        <p:nvSpPr>
          <p:cNvPr id="11" name="TextBox 10"/>
          <p:cNvSpPr txBox="1"/>
          <p:nvPr/>
        </p:nvSpPr>
        <p:spPr>
          <a:xfrm>
            <a:off x="8532646" y="5767283"/>
            <a:ext cx="315120" cy="461665"/>
          </a:xfrm>
          <a:prstGeom prst="rect">
            <a:avLst/>
          </a:prstGeom>
          <a:noFill/>
        </p:spPr>
        <p:txBody>
          <a:bodyPr wrap="square" rtlCol="0">
            <a:spAutoFit/>
          </a:bodyPr>
          <a:lstStyle/>
          <a:p>
            <a:r>
              <a:rPr lang="en-US" sz="2400" dirty="0" smtClean="0">
                <a:latin typeface="Sitka Banner" panose="02000505000000020004" pitchFamily="2" charset="0"/>
              </a:rPr>
              <a:t>F</a:t>
            </a:r>
            <a:endParaRPr lang="en-US" sz="2400" dirty="0">
              <a:latin typeface="Sitka Banner" panose="02000505000000020004" pitchFamily="2" charset="0"/>
            </a:endParaRPr>
          </a:p>
        </p:txBody>
      </p:sp>
      <p:sp>
        <p:nvSpPr>
          <p:cNvPr id="12" name="TextBox 11"/>
          <p:cNvSpPr txBox="1"/>
          <p:nvPr/>
        </p:nvSpPr>
        <p:spPr>
          <a:xfrm>
            <a:off x="10377170" y="6108253"/>
            <a:ext cx="802911" cy="461665"/>
          </a:xfrm>
          <a:prstGeom prst="rect">
            <a:avLst/>
          </a:prstGeom>
          <a:noFill/>
        </p:spPr>
        <p:txBody>
          <a:bodyPr wrap="square" rtlCol="0">
            <a:spAutoFit/>
          </a:bodyPr>
          <a:lstStyle/>
          <a:p>
            <a:r>
              <a:rPr lang="en-US" sz="2400" dirty="0" smtClean="0">
                <a:latin typeface="Sitka Banner" panose="02000505000000020004" pitchFamily="2" charset="0"/>
              </a:rPr>
              <a:t>F(x)</a:t>
            </a:r>
            <a:endParaRPr lang="en-US" sz="2400" dirty="0">
              <a:latin typeface="Sitka Banner" panose="02000505000000020004" pitchFamily="2" charset="0"/>
            </a:endParaRPr>
          </a:p>
        </p:txBody>
      </p:sp>
      <p:sp>
        <p:nvSpPr>
          <p:cNvPr id="56" name="TextBox 55"/>
          <p:cNvSpPr txBox="1"/>
          <p:nvPr/>
        </p:nvSpPr>
        <p:spPr>
          <a:xfrm rot="16200000">
            <a:off x="5866714" y="4926145"/>
            <a:ext cx="1627809" cy="338554"/>
          </a:xfrm>
          <a:prstGeom prst="rect">
            <a:avLst/>
          </a:prstGeom>
          <a:noFill/>
        </p:spPr>
        <p:txBody>
          <a:bodyPr wrap="square" rtlCol="0">
            <a:spAutoFit/>
          </a:bodyPr>
          <a:lstStyle/>
          <a:p>
            <a:pPr algn="ctr"/>
            <a:r>
              <a:rPr lang="en-US" sz="1600" dirty="0" smtClean="0">
                <a:solidFill>
                  <a:schemeClr val="bg1"/>
                </a:solidFill>
              </a:rPr>
              <a:t>0,3,2,1,0,0,0,0</a:t>
            </a:r>
            <a:endParaRPr lang="en-US" sz="1600" dirty="0">
              <a:solidFill>
                <a:schemeClr val="bg1"/>
              </a:solidFill>
            </a:endParaRPr>
          </a:p>
        </p:txBody>
      </p:sp>
      <p:sp>
        <p:nvSpPr>
          <p:cNvPr id="62" name="Rectangle"/>
          <p:cNvSpPr/>
          <p:nvPr/>
        </p:nvSpPr>
        <p:spPr>
          <a:xfrm>
            <a:off x="10552208" y="4091781"/>
            <a:ext cx="309956" cy="2007282"/>
          </a:xfrm>
          <a:prstGeom prst="rect">
            <a:avLst/>
          </a:prstGeom>
          <a:solidFill>
            <a:schemeClr val="accent2"/>
          </a:solidFill>
          <a:ln w="12700" cap="flat">
            <a:noFill/>
            <a:miter lim="400000"/>
          </a:ln>
          <a:effectLst/>
        </p:spPr>
        <p:txBody>
          <a:bodyPr wrap="square" lIns="0" tIns="0" rIns="0" bIns="0" numCol="1" anchor="ctr">
            <a:noAutofit/>
          </a:bodyPr>
          <a:lstStyle/>
          <a:p>
            <a:pPr algn="ctr">
              <a:defRPr sz="3200" b="0">
                <a:solidFill>
                  <a:srgbClr val="FFFFFF"/>
                </a:solidFill>
                <a:latin typeface="+mn-lt"/>
                <a:ea typeface="+mn-ea"/>
                <a:cs typeface="+mn-cs"/>
                <a:sym typeface="Helvetica Neue Medium"/>
              </a:defRPr>
            </a:pPr>
            <a:endParaRPr sz="1100" dirty="0"/>
          </a:p>
        </p:txBody>
      </p:sp>
      <p:sp>
        <p:nvSpPr>
          <p:cNvPr id="63" name="TextBox 62"/>
          <p:cNvSpPr txBox="1"/>
          <p:nvPr/>
        </p:nvSpPr>
        <p:spPr>
          <a:xfrm rot="16200000">
            <a:off x="9888246" y="4926145"/>
            <a:ext cx="1627809" cy="338554"/>
          </a:xfrm>
          <a:prstGeom prst="rect">
            <a:avLst/>
          </a:prstGeom>
          <a:noFill/>
        </p:spPr>
        <p:txBody>
          <a:bodyPr wrap="square" rtlCol="0">
            <a:spAutoFit/>
          </a:bodyPr>
          <a:lstStyle/>
          <a:p>
            <a:pPr algn="ctr"/>
            <a:r>
              <a:rPr lang="en-US" sz="1600" dirty="0" smtClean="0">
                <a:solidFill>
                  <a:schemeClr val="bg1"/>
                </a:solidFill>
              </a:rPr>
              <a:t>0,3,2,1,0,0,0,0</a:t>
            </a:r>
            <a:endParaRPr lang="en-US" sz="1600" dirty="0">
              <a:solidFill>
                <a:schemeClr val="bg1"/>
              </a:solidFill>
            </a:endParaRPr>
          </a:p>
        </p:txBody>
      </p:sp>
      <p:sp>
        <p:nvSpPr>
          <p:cNvPr id="64" name="Rectangle 63"/>
          <p:cNvSpPr/>
          <p:nvPr/>
        </p:nvSpPr>
        <p:spPr>
          <a:xfrm>
            <a:off x="6535222" y="4473878"/>
            <a:ext cx="303548" cy="353233"/>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5" name="Rectangle 64"/>
          <p:cNvSpPr/>
          <p:nvPr/>
        </p:nvSpPr>
        <p:spPr>
          <a:xfrm>
            <a:off x="6535222" y="5422119"/>
            <a:ext cx="303548" cy="353233"/>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6" name="TextBox 65"/>
          <p:cNvSpPr txBox="1"/>
          <p:nvPr/>
        </p:nvSpPr>
        <p:spPr>
          <a:xfrm rot="16200000">
            <a:off x="9895153" y="4914156"/>
            <a:ext cx="1627809" cy="338554"/>
          </a:xfrm>
          <a:prstGeom prst="rect">
            <a:avLst/>
          </a:prstGeom>
          <a:noFill/>
        </p:spPr>
        <p:txBody>
          <a:bodyPr wrap="square" rtlCol="0">
            <a:spAutoFit/>
          </a:bodyPr>
          <a:lstStyle/>
          <a:p>
            <a:pPr algn="ctr"/>
            <a:r>
              <a:rPr lang="en-US" sz="1600" dirty="0" smtClean="0">
                <a:solidFill>
                  <a:schemeClr val="bg1"/>
                </a:solidFill>
              </a:rPr>
              <a:t>?,?,?,?,?,?,?,?</a:t>
            </a:r>
            <a:endParaRPr lang="en-US" sz="1600" dirty="0">
              <a:solidFill>
                <a:schemeClr val="bg1"/>
              </a:solidFill>
            </a:endParaRPr>
          </a:p>
        </p:txBody>
      </p:sp>
      <p:sp>
        <p:nvSpPr>
          <p:cNvPr id="67" name="Rectangular Callout 66"/>
          <p:cNvSpPr/>
          <p:nvPr/>
        </p:nvSpPr>
        <p:spPr>
          <a:xfrm>
            <a:off x="5326465" y="5265428"/>
            <a:ext cx="921935" cy="779237"/>
          </a:xfrm>
          <a:prstGeom prst="wedgeRectCallout">
            <a:avLst>
              <a:gd name="adj1" fmla="val 82815"/>
              <a:gd name="adj2" fmla="val -2350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itka Banner" panose="02000505000000020004" pitchFamily="2" charset="0"/>
              </a:rPr>
              <a:t>Bad Mask</a:t>
            </a:r>
            <a:endParaRPr lang="en-US" dirty="0">
              <a:latin typeface="Sitka Banner" panose="02000505000000020004" pitchFamily="2" charset="0"/>
            </a:endParaRPr>
          </a:p>
        </p:txBody>
      </p:sp>
    </p:spTree>
    <p:extLst>
      <p:ext uri="{BB962C8B-B14F-4D97-AF65-F5344CB8AC3E}">
        <p14:creationId xmlns:p14="http://schemas.microsoft.com/office/powerpoint/2010/main" val="2933743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6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42" presetClass="path" presetSubtype="0" accel="50000" decel="50000" fill="hold" grpId="1" nodeType="clickEffect">
                                  <p:stCondLst>
                                    <p:cond delay="0"/>
                                  </p:stCondLst>
                                  <p:childTnLst>
                                    <p:animMotion origin="layout" path="M 0.00052 7.40741E-7 L 0.00013 0.08981 " pathEditMode="relative" rAng="0" ptsTypes="AA">
                                      <p:cBhvr>
                                        <p:cTn id="48" dur="2000" fill="hold"/>
                                        <p:tgtEl>
                                          <p:spTgt spid="64"/>
                                        </p:tgtEl>
                                        <p:attrNameLst>
                                          <p:attrName>ppt_x</p:attrName>
                                          <p:attrName>ppt_y</p:attrName>
                                        </p:attrNameLst>
                                      </p:cBhvr>
                                      <p:rCtr x="-26" y="4491"/>
                                    </p:animMotion>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66"/>
                                        </p:tgtEl>
                                        <p:attrNameLst>
                                          <p:attrName>style.visibility</p:attrName>
                                        </p:attrNameLst>
                                      </p:cBhvr>
                                      <p:to>
                                        <p:strVal val="visible"/>
                                      </p:to>
                                    </p:set>
                                  </p:childTnLst>
                                </p:cTn>
                              </p:par>
                              <p:par>
                                <p:cTn id="53" presetID="1" presetClass="exit" presetSubtype="0" fill="hold" grpId="1" nodeType="withEffect">
                                  <p:stCondLst>
                                    <p:cond delay="0"/>
                                  </p:stCondLst>
                                  <p:childTnLst>
                                    <p:set>
                                      <p:cBhvr>
                                        <p:cTn id="54" dur="1" fill="hold">
                                          <p:stCondLst>
                                            <p:cond delay="0"/>
                                          </p:stCondLst>
                                        </p:cTn>
                                        <p:tgtEl>
                                          <p:spTgt spid="63"/>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0" grpId="0"/>
      <p:bldP spid="11" grpId="0"/>
      <p:bldP spid="12" grpId="0"/>
      <p:bldP spid="56" grpId="0"/>
      <p:bldP spid="62" grpId="0" animBg="1"/>
      <p:bldP spid="63" grpId="0"/>
      <p:bldP spid="63" grpId="1"/>
      <p:bldP spid="64" grpId="0" animBg="1"/>
      <p:bldP spid="64" grpId="1" animBg="1"/>
      <p:bldP spid="65" grpId="0" animBg="1"/>
      <p:bldP spid="66" grpId="0"/>
      <p:bldP spid="6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rot="2700952">
            <a:off x="575311" y="469271"/>
            <a:ext cx="1299062" cy="1319886"/>
          </a:xfrm>
          <a:prstGeom prst="rect">
            <a:avLst/>
          </a:prstGeom>
          <a:solidFill>
            <a:schemeClr val="bg1"/>
          </a:solidFill>
          <a:ln w="127000" cap="rnd" cmpd="sng" algn="ctr">
            <a:solidFill>
              <a:schemeClr val="accent2">
                <a:lumMod val="50000"/>
              </a:schemeClr>
            </a:solidFill>
            <a:prstDash val="solid"/>
            <a:miter lim="800000"/>
            <a:headEnd type="none" w="med" len="med"/>
            <a:tailEnd type="none" w="med" len="med"/>
          </a:ln>
          <a:effectLst>
            <a:glow>
              <a:schemeClr val="accent1">
                <a:alpha val="40000"/>
              </a:schemeClr>
            </a:glow>
          </a:effectLst>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5" name="TextBox 4"/>
          <p:cNvSpPr txBox="1"/>
          <p:nvPr/>
        </p:nvSpPr>
        <p:spPr>
          <a:xfrm>
            <a:off x="1050716" y="775271"/>
            <a:ext cx="1845458" cy="707886"/>
          </a:xfrm>
          <a:prstGeom prst="rect">
            <a:avLst/>
          </a:prstGeom>
          <a:solidFill>
            <a:schemeClr val="bg1"/>
          </a:solidFill>
        </p:spPr>
        <p:txBody>
          <a:bodyPr wrap="square" rtlCol="0">
            <a:spAutoFit/>
          </a:bodyPr>
          <a:lstStyle/>
          <a:p>
            <a:pPr algn="ctr"/>
            <a:r>
              <a:rPr lang="en-US" sz="4000" dirty="0" err="1" smtClean="0">
                <a:solidFill>
                  <a:srgbClr val="0F6FC6"/>
                </a:solidFill>
                <a:latin typeface="Bernard MT Condensed" panose="02050806060905020404" pitchFamily="18" charset="0"/>
              </a:rPr>
              <a:t>RePO</a:t>
            </a:r>
            <a:r>
              <a:rPr lang="en-US" sz="4000" dirty="0">
                <a:solidFill>
                  <a:srgbClr val="0F6FC6"/>
                </a:solidFill>
                <a:latin typeface="Bernard MT Condensed" panose="02050806060905020404" pitchFamily="18" charset="0"/>
              </a:rPr>
              <a:t>+</a:t>
            </a:r>
            <a:endParaRPr lang="en-US" sz="4000" dirty="0">
              <a:latin typeface="Bernard MT Condensed" panose="02050806060905020404" pitchFamily="18" charset="0"/>
            </a:endParaRPr>
          </a:p>
        </p:txBody>
      </p:sp>
      <p:grpSp>
        <p:nvGrpSpPr>
          <p:cNvPr id="6" name="Group"/>
          <p:cNvGrpSpPr/>
          <p:nvPr/>
        </p:nvGrpSpPr>
        <p:grpSpPr>
          <a:xfrm>
            <a:off x="4813637" y="1138626"/>
            <a:ext cx="2564725" cy="1437498"/>
            <a:chOff x="2872471" y="188815"/>
            <a:chExt cx="6495270" cy="3640522"/>
          </a:xfrm>
        </p:grpSpPr>
        <p:sp>
          <p:nvSpPr>
            <p:cNvPr id="7" name="Rectangle"/>
            <p:cNvSpPr/>
            <p:nvPr/>
          </p:nvSpPr>
          <p:spPr>
            <a:xfrm>
              <a:off x="2872471" y="568502"/>
              <a:ext cx="478070"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8" name="Rectangle"/>
            <p:cNvSpPr/>
            <p:nvPr/>
          </p:nvSpPr>
          <p:spPr>
            <a:xfrm>
              <a:off x="4376771" y="188815"/>
              <a:ext cx="478070"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9" name="Rectangle"/>
            <p:cNvSpPr/>
            <p:nvPr/>
          </p:nvSpPr>
          <p:spPr>
            <a:xfrm>
              <a:off x="5882089" y="626400"/>
              <a:ext cx="478070" cy="2704634"/>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0" name="Rectangle"/>
            <p:cNvSpPr/>
            <p:nvPr/>
          </p:nvSpPr>
          <p:spPr>
            <a:xfrm>
              <a:off x="7385372" y="188815"/>
              <a:ext cx="478069"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1" name="Rectangle"/>
            <p:cNvSpPr/>
            <p:nvPr/>
          </p:nvSpPr>
          <p:spPr>
            <a:xfrm>
              <a:off x="8889672" y="568502"/>
              <a:ext cx="478069"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2" name="Line"/>
            <p:cNvSpPr/>
            <p:nvPr/>
          </p:nvSpPr>
          <p:spPr>
            <a:xfrm flipV="1">
              <a:off x="3360287" y="798484"/>
              <a:ext cx="1001070" cy="53108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3" name="Line"/>
            <p:cNvSpPr/>
            <p:nvPr/>
          </p:nvSpPr>
          <p:spPr>
            <a:xfrm flipV="1">
              <a:off x="3329503" y="847033"/>
              <a:ext cx="1023588" cy="182324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4" name="Line"/>
            <p:cNvSpPr/>
            <p:nvPr/>
          </p:nvSpPr>
          <p:spPr>
            <a:xfrm flipV="1">
              <a:off x="3316829" y="1791803"/>
              <a:ext cx="1035127" cy="8966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5" name="Line"/>
            <p:cNvSpPr/>
            <p:nvPr/>
          </p:nvSpPr>
          <p:spPr>
            <a:xfrm>
              <a:off x="3330278" y="2653266"/>
              <a:ext cx="998667" cy="45064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6" name="Line"/>
            <p:cNvSpPr/>
            <p:nvPr/>
          </p:nvSpPr>
          <p:spPr>
            <a:xfrm>
              <a:off x="3354706" y="1364774"/>
              <a:ext cx="998667" cy="45064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7" name="Line"/>
            <p:cNvSpPr/>
            <p:nvPr/>
          </p:nvSpPr>
          <p:spPr>
            <a:xfrm>
              <a:off x="3374967" y="1343365"/>
              <a:ext cx="990894" cy="1826711"/>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8" name="Line"/>
            <p:cNvSpPr/>
            <p:nvPr/>
          </p:nvSpPr>
          <p:spPr>
            <a:xfrm>
              <a:off x="4866879" y="75394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9" name="Line"/>
            <p:cNvSpPr/>
            <p:nvPr/>
          </p:nvSpPr>
          <p:spPr>
            <a:xfrm>
              <a:off x="4861762" y="1845158"/>
              <a:ext cx="1024951"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0" name="Line"/>
            <p:cNvSpPr/>
            <p:nvPr/>
          </p:nvSpPr>
          <p:spPr>
            <a:xfrm>
              <a:off x="4874707"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1" name="Line"/>
            <p:cNvSpPr/>
            <p:nvPr/>
          </p:nvSpPr>
          <p:spPr>
            <a:xfrm>
              <a:off x="4919034"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2" name="Line"/>
            <p:cNvSpPr/>
            <p:nvPr/>
          </p:nvSpPr>
          <p:spPr>
            <a:xfrm>
              <a:off x="4865731"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3" name="Line"/>
            <p:cNvSpPr/>
            <p:nvPr/>
          </p:nvSpPr>
          <p:spPr>
            <a:xfrm flipV="1">
              <a:off x="4855061"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4" name="Line"/>
            <p:cNvSpPr/>
            <p:nvPr/>
          </p:nvSpPr>
          <p:spPr>
            <a:xfrm>
              <a:off x="4856250" y="1872091"/>
              <a:ext cx="1000108"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5" name="Line"/>
            <p:cNvSpPr/>
            <p:nvPr/>
          </p:nvSpPr>
          <p:spPr>
            <a:xfrm flipV="1">
              <a:off x="4873158" y="785598"/>
              <a:ext cx="989131"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6" name="Line"/>
            <p:cNvSpPr/>
            <p:nvPr/>
          </p:nvSpPr>
          <p:spPr>
            <a:xfrm flipV="1">
              <a:off x="4858962" y="1855459"/>
              <a:ext cx="998586"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7" name="Line"/>
            <p:cNvSpPr/>
            <p:nvPr/>
          </p:nvSpPr>
          <p:spPr>
            <a:xfrm>
              <a:off x="6383555" y="753949"/>
              <a:ext cx="1024951"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8" name="Line"/>
            <p:cNvSpPr/>
            <p:nvPr/>
          </p:nvSpPr>
          <p:spPr>
            <a:xfrm>
              <a:off x="6378439" y="1845158"/>
              <a:ext cx="1024950"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9" name="Line"/>
            <p:cNvSpPr/>
            <p:nvPr/>
          </p:nvSpPr>
          <p:spPr>
            <a:xfrm>
              <a:off x="6391383"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0" name="Line"/>
            <p:cNvSpPr/>
            <p:nvPr/>
          </p:nvSpPr>
          <p:spPr>
            <a:xfrm>
              <a:off x="6435710"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1" name="Line"/>
            <p:cNvSpPr/>
            <p:nvPr/>
          </p:nvSpPr>
          <p:spPr>
            <a:xfrm>
              <a:off x="6382408"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2" name="Line"/>
            <p:cNvSpPr/>
            <p:nvPr/>
          </p:nvSpPr>
          <p:spPr>
            <a:xfrm flipV="1">
              <a:off x="6371737"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3" name="Line"/>
            <p:cNvSpPr/>
            <p:nvPr/>
          </p:nvSpPr>
          <p:spPr>
            <a:xfrm>
              <a:off x="6372926" y="1872091"/>
              <a:ext cx="1000109"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4" name="Line"/>
            <p:cNvSpPr/>
            <p:nvPr/>
          </p:nvSpPr>
          <p:spPr>
            <a:xfrm flipV="1">
              <a:off x="6389835" y="785598"/>
              <a:ext cx="989130"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5" name="Line"/>
            <p:cNvSpPr/>
            <p:nvPr/>
          </p:nvSpPr>
          <p:spPr>
            <a:xfrm flipV="1">
              <a:off x="6375638" y="1855459"/>
              <a:ext cx="998587"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6" name="Line"/>
            <p:cNvSpPr/>
            <p:nvPr/>
          </p:nvSpPr>
          <p:spPr>
            <a:xfrm>
              <a:off x="7878471" y="801919"/>
              <a:ext cx="1005733" cy="6511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7" name="Line"/>
            <p:cNvSpPr/>
            <p:nvPr/>
          </p:nvSpPr>
          <p:spPr>
            <a:xfrm flipV="1">
              <a:off x="7875658" y="1444649"/>
              <a:ext cx="1029119" cy="37806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8" name="Line"/>
            <p:cNvSpPr/>
            <p:nvPr/>
          </p:nvSpPr>
          <p:spPr>
            <a:xfrm flipV="1">
              <a:off x="7852856" y="1488297"/>
              <a:ext cx="1028192" cy="165350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9" name="Line"/>
            <p:cNvSpPr/>
            <p:nvPr/>
          </p:nvSpPr>
          <p:spPr>
            <a:xfrm flipV="1">
              <a:off x="7875658" y="2439623"/>
              <a:ext cx="988986" cy="66732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0" name="Line"/>
            <p:cNvSpPr/>
            <p:nvPr/>
          </p:nvSpPr>
          <p:spPr>
            <a:xfrm>
              <a:off x="7884808" y="1835413"/>
              <a:ext cx="961356" cy="6468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1" name="Line"/>
            <p:cNvSpPr/>
            <p:nvPr/>
          </p:nvSpPr>
          <p:spPr>
            <a:xfrm>
              <a:off x="7888975" y="804937"/>
              <a:ext cx="967299" cy="17356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sp>
        <p:nvSpPr>
          <p:cNvPr id="42" name="Rectangle"/>
          <p:cNvSpPr/>
          <p:nvPr/>
        </p:nvSpPr>
        <p:spPr>
          <a:xfrm>
            <a:off x="3254170" y="1231474"/>
            <a:ext cx="184023" cy="1143622"/>
          </a:xfrm>
          <a:prstGeom prst="rect">
            <a:avLst/>
          </a:prstGeom>
          <a:solidFill>
            <a:schemeClr val="accent2"/>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nvGrpSpPr>
          <p:cNvPr id="50" name="Group 49"/>
          <p:cNvGrpSpPr/>
          <p:nvPr/>
        </p:nvGrpSpPr>
        <p:grpSpPr>
          <a:xfrm>
            <a:off x="2967718" y="1431330"/>
            <a:ext cx="1222215" cy="1795526"/>
            <a:chOff x="1185419" y="3095145"/>
            <a:chExt cx="1222215" cy="1795526"/>
          </a:xfrm>
        </p:grpSpPr>
        <p:sp>
          <p:nvSpPr>
            <p:cNvPr id="44" name="Rectangle"/>
            <p:cNvSpPr/>
            <p:nvPr/>
          </p:nvSpPr>
          <p:spPr>
            <a:xfrm>
              <a:off x="1691757" y="3095145"/>
              <a:ext cx="184023" cy="1143622"/>
            </a:xfrm>
            <a:prstGeom prst="rect">
              <a:avLst/>
            </a:prstGeom>
            <a:solidFill>
              <a:schemeClr val="accent2"/>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6" name="Rectangle"/>
            <p:cNvSpPr/>
            <p:nvPr/>
          </p:nvSpPr>
          <p:spPr>
            <a:xfrm>
              <a:off x="2223611" y="3455112"/>
              <a:ext cx="184023" cy="1143622"/>
            </a:xfrm>
            <a:prstGeom prst="rect">
              <a:avLst/>
            </a:prstGeom>
            <a:solidFill>
              <a:schemeClr val="accent2"/>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7" name="TextBox 46"/>
            <p:cNvSpPr txBox="1"/>
            <p:nvPr/>
          </p:nvSpPr>
          <p:spPr>
            <a:xfrm rot="3142096">
              <a:off x="1946761" y="3445685"/>
              <a:ext cx="314325" cy="523220"/>
            </a:xfrm>
            <a:prstGeom prst="rect">
              <a:avLst/>
            </a:prstGeom>
            <a:noFill/>
          </p:spPr>
          <p:txBody>
            <a:bodyPr wrap="square" rtlCol="0">
              <a:spAutoFit/>
            </a:bodyPr>
            <a:lstStyle/>
            <a:p>
              <a:r>
                <a:rPr lang="en-US" sz="2800" dirty="0" smtClean="0">
                  <a:solidFill>
                    <a:schemeClr val="accent1"/>
                  </a:solidFill>
                </a:rPr>
                <a:t>…</a:t>
              </a:r>
              <a:endParaRPr lang="en-US" sz="2800" dirty="0">
                <a:solidFill>
                  <a:schemeClr val="accent1"/>
                </a:solidFill>
              </a:endParaRPr>
            </a:p>
          </p:txBody>
        </p:sp>
        <p:sp>
          <p:nvSpPr>
            <p:cNvPr id="48" name="Left Brace 47"/>
            <p:cNvSpPr/>
            <p:nvPr/>
          </p:nvSpPr>
          <p:spPr>
            <a:xfrm rot="18491542">
              <a:off x="1615548" y="3915832"/>
              <a:ext cx="262650" cy="1122908"/>
            </a:xfrm>
            <a:prstGeom prst="leftBrace">
              <a:avLst>
                <a:gd name="adj1" fmla="val 8333"/>
                <a:gd name="adj2" fmla="val 5065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TextBox 48"/>
            <p:cNvSpPr txBox="1"/>
            <p:nvPr/>
          </p:nvSpPr>
          <p:spPr>
            <a:xfrm rot="2370250">
              <a:off x="1203270" y="4521339"/>
              <a:ext cx="586046" cy="369332"/>
            </a:xfrm>
            <a:prstGeom prst="rect">
              <a:avLst/>
            </a:prstGeom>
            <a:noFill/>
          </p:spPr>
          <p:txBody>
            <a:bodyPr wrap="square" rtlCol="0">
              <a:spAutoFit/>
            </a:bodyPr>
            <a:lstStyle/>
            <a:p>
              <a:pPr algn="ctr"/>
              <a:r>
                <a:rPr lang="en-US" dirty="0" smtClean="0">
                  <a:solidFill>
                    <a:schemeClr val="accent1"/>
                  </a:solidFill>
                </a:rPr>
                <a:t>100</a:t>
              </a:r>
              <a:endParaRPr lang="en-US" dirty="0">
                <a:solidFill>
                  <a:schemeClr val="accent1"/>
                </a:solidFill>
              </a:endParaRPr>
            </a:p>
          </p:txBody>
        </p:sp>
      </p:grpSp>
      <p:grpSp>
        <p:nvGrpSpPr>
          <p:cNvPr id="56" name="Group 55"/>
          <p:cNvGrpSpPr/>
          <p:nvPr/>
        </p:nvGrpSpPr>
        <p:grpSpPr>
          <a:xfrm>
            <a:off x="3253489" y="1346739"/>
            <a:ext cx="936568" cy="1584658"/>
            <a:chOff x="1471190" y="3010554"/>
            <a:chExt cx="936568" cy="1584658"/>
          </a:xfrm>
        </p:grpSpPr>
        <p:sp>
          <p:nvSpPr>
            <p:cNvPr id="51" name="Rectangle 50"/>
            <p:cNvSpPr/>
            <p:nvPr/>
          </p:nvSpPr>
          <p:spPr>
            <a:xfrm>
              <a:off x="1471190" y="3010554"/>
              <a:ext cx="184703" cy="353233"/>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2" name="Rectangle 51"/>
            <p:cNvSpPr/>
            <p:nvPr/>
          </p:nvSpPr>
          <p:spPr>
            <a:xfrm>
              <a:off x="1691077" y="3812472"/>
              <a:ext cx="184703" cy="353233"/>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3" name="Rectangle 52"/>
            <p:cNvSpPr/>
            <p:nvPr/>
          </p:nvSpPr>
          <p:spPr>
            <a:xfrm>
              <a:off x="1691076" y="3385878"/>
              <a:ext cx="184703" cy="200335"/>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4" name="Rectangle 53"/>
            <p:cNvSpPr/>
            <p:nvPr/>
          </p:nvSpPr>
          <p:spPr>
            <a:xfrm>
              <a:off x="2223055" y="3735361"/>
              <a:ext cx="184703" cy="470585"/>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5" name="Rectangle 54"/>
            <p:cNvSpPr/>
            <p:nvPr/>
          </p:nvSpPr>
          <p:spPr>
            <a:xfrm>
              <a:off x="2223055" y="4480593"/>
              <a:ext cx="184703" cy="114619"/>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cxnSp>
        <p:nvCxnSpPr>
          <p:cNvPr id="57" name="Straight Arrow Connector 56"/>
          <p:cNvCxnSpPr/>
          <p:nvPr/>
        </p:nvCxnSpPr>
        <p:spPr>
          <a:xfrm>
            <a:off x="4329682" y="1859992"/>
            <a:ext cx="415029" cy="611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74" name="Group 73"/>
          <p:cNvGrpSpPr/>
          <p:nvPr/>
        </p:nvGrpSpPr>
        <p:grpSpPr>
          <a:xfrm>
            <a:off x="7661638" y="1264095"/>
            <a:ext cx="1224720" cy="1995382"/>
            <a:chOff x="5747113" y="2873820"/>
            <a:chExt cx="1224720" cy="1995382"/>
          </a:xfrm>
        </p:grpSpPr>
        <p:sp>
          <p:nvSpPr>
            <p:cNvPr id="61" name="Rectangle"/>
            <p:cNvSpPr/>
            <p:nvPr/>
          </p:nvSpPr>
          <p:spPr>
            <a:xfrm>
              <a:off x="6033565" y="2873820"/>
              <a:ext cx="184023" cy="1143622"/>
            </a:xfrm>
            <a:prstGeom prst="rect">
              <a:avLst/>
            </a:prstGeom>
            <a:solidFill>
              <a:schemeClr val="accent2"/>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nvGrpSpPr>
            <p:cNvPr id="62" name="Group 61"/>
            <p:cNvGrpSpPr/>
            <p:nvPr/>
          </p:nvGrpSpPr>
          <p:grpSpPr>
            <a:xfrm>
              <a:off x="5747113" y="3073676"/>
              <a:ext cx="1222215" cy="1795526"/>
              <a:chOff x="1185419" y="3095145"/>
              <a:chExt cx="1222215" cy="1795526"/>
            </a:xfrm>
          </p:grpSpPr>
          <p:sp>
            <p:nvSpPr>
              <p:cNvPr id="63" name="Rectangle"/>
              <p:cNvSpPr/>
              <p:nvPr/>
            </p:nvSpPr>
            <p:spPr>
              <a:xfrm>
                <a:off x="1691757" y="3095145"/>
                <a:ext cx="184023" cy="1143622"/>
              </a:xfrm>
              <a:prstGeom prst="rect">
                <a:avLst/>
              </a:prstGeom>
              <a:solidFill>
                <a:schemeClr val="accent2"/>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64" name="Rectangle"/>
              <p:cNvSpPr/>
              <p:nvPr/>
            </p:nvSpPr>
            <p:spPr>
              <a:xfrm>
                <a:off x="2223611" y="3455112"/>
                <a:ext cx="184023" cy="1143622"/>
              </a:xfrm>
              <a:prstGeom prst="rect">
                <a:avLst/>
              </a:prstGeom>
              <a:solidFill>
                <a:schemeClr val="accent2"/>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65" name="TextBox 64"/>
              <p:cNvSpPr txBox="1"/>
              <p:nvPr/>
            </p:nvSpPr>
            <p:spPr>
              <a:xfrm rot="3142096">
                <a:off x="1946761" y="3445685"/>
                <a:ext cx="314325" cy="523220"/>
              </a:xfrm>
              <a:prstGeom prst="rect">
                <a:avLst/>
              </a:prstGeom>
              <a:noFill/>
            </p:spPr>
            <p:txBody>
              <a:bodyPr wrap="square" rtlCol="0">
                <a:spAutoFit/>
              </a:bodyPr>
              <a:lstStyle/>
              <a:p>
                <a:r>
                  <a:rPr lang="en-US" sz="2800" dirty="0" smtClean="0">
                    <a:solidFill>
                      <a:schemeClr val="accent1"/>
                    </a:solidFill>
                  </a:rPr>
                  <a:t>…</a:t>
                </a:r>
                <a:endParaRPr lang="en-US" sz="2800" dirty="0">
                  <a:solidFill>
                    <a:schemeClr val="accent1"/>
                  </a:solidFill>
                </a:endParaRPr>
              </a:p>
            </p:txBody>
          </p:sp>
          <p:sp>
            <p:nvSpPr>
              <p:cNvPr id="66" name="Left Brace 65"/>
              <p:cNvSpPr/>
              <p:nvPr/>
            </p:nvSpPr>
            <p:spPr>
              <a:xfrm rot="18491542">
                <a:off x="1615548" y="3915832"/>
                <a:ext cx="262650" cy="1122908"/>
              </a:xfrm>
              <a:prstGeom prst="leftBrace">
                <a:avLst>
                  <a:gd name="adj1" fmla="val 8333"/>
                  <a:gd name="adj2" fmla="val 5065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TextBox 66"/>
              <p:cNvSpPr txBox="1"/>
              <p:nvPr/>
            </p:nvSpPr>
            <p:spPr>
              <a:xfrm rot="2370250">
                <a:off x="1203270" y="4521339"/>
                <a:ext cx="586046" cy="369332"/>
              </a:xfrm>
              <a:prstGeom prst="rect">
                <a:avLst/>
              </a:prstGeom>
              <a:noFill/>
            </p:spPr>
            <p:txBody>
              <a:bodyPr wrap="square" rtlCol="0">
                <a:spAutoFit/>
              </a:bodyPr>
              <a:lstStyle/>
              <a:p>
                <a:pPr algn="ctr"/>
                <a:r>
                  <a:rPr lang="en-US" dirty="0" smtClean="0">
                    <a:solidFill>
                      <a:schemeClr val="accent1"/>
                    </a:solidFill>
                  </a:rPr>
                  <a:t>100</a:t>
                </a:r>
                <a:endParaRPr lang="en-US" dirty="0">
                  <a:solidFill>
                    <a:schemeClr val="accent1"/>
                  </a:solidFill>
                </a:endParaRPr>
              </a:p>
            </p:txBody>
          </p:sp>
        </p:grpSp>
        <p:grpSp>
          <p:nvGrpSpPr>
            <p:cNvPr id="68" name="Group 67"/>
            <p:cNvGrpSpPr/>
            <p:nvPr/>
          </p:nvGrpSpPr>
          <p:grpSpPr>
            <a:xfrm>
              <a:off x="6032884" y="2989085"/>
              <a:ext cx="938949" cy="1584658"/>
              <a:chOff x="1471190" y="3010554"/>
              <a:chExt cx="938949" cy="1584658"/>
            </a:xfrm>
          </p:grpSpPr>
          <p:sp>
            <p:nvSpPr>
              <p:cNvPr id="69" name="Rectangle 68"/>
              <p:cNvSpPr/>
              <p:nvPr/>
            </p:nvSpPr>
            <p:spPr>
              <a:xfrm>
                <a:off x="1471190" y="3010554"/>
                <a:ext cx="184703" cy="353233"/>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0" name="Rectangle 69"/>
              <p:cNvSpPr/>
              <p:nvPr/>
            </p:nvSpPr>
            <p:spPr>
              <a:xfrm>
                <a:off x="1691077" y="3812472"/>
                <a:ext cx="184703" cy="353233"/>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1" name="Rectangle 70"/>
              <p:cNvSpPr/>
              <p:nvPr/>
            </p:nvSpPr>
            <p:spPr>
              <a:xfrm>
                <a:off x="1691076" y="3385878"/>
                <a:ext cx="184703" cy="200335"/>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2" name="Rectangle 71"/>
              <p:cNvSpPr/>
              <p:nvPr/>
            </p:nvSpPr>
            <p:spPr>
              <a:xfrm>
                <a:off x="2225436" y="3735361"/>
                <a:ext cx="184703" cy="470585"/>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3" name="Rectangle 72"/>
              <p:cNvSpPr/>
              <p:nvPr/>
            </p:nvSpPr>
            <p:spPr>
              <a:xfrm>
                <a:off x="2225436" y="4480593"/>
                <a:ext cx="184703" cy="114619"/>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grpSp>
      <p:cxnSp>
        <p:nvCxnSpPr>
          <p:cNvPr id="75" name="Straight Arrow Connector 74"/>
          <p:cNvCxnSpPr/>
          <p:nvPr/>
        </p:nvCxnSpPr>
        <p:spPr>
          <a:xfrm>
            <a:off x="7462578" y="1852698"/>
            <a:ext cx="415029" cy="611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6" name="Left Brace 75"/>
          <p:cNvSpPr/>
          <p:nvPr/>
        </p:nvSpPr>
        <p:spPr>
          <a:xfrm rot="16200000">
            <a:off x="5513372" y="1143302"/>
            <a:ext cx="381268" cy="4613038"/>
          </a:xfrm>
          <a:prstGeom prst="leftBrace">
            <a:avLst>
              <a:gd name="adj1" fmla="val 8333"/>
              <a:gd name="adj2" fmla="val 5065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77" name="TextBox 76"/>
              <p:cNvSpPr txBox="1"/>
              <p:nvPr/>
            </p:nvSpPr>
            <p:spPr>
              <a:xfrm>
                <a:off x="4282331" y="3617519"/>
                <a:ext cx="2919550" cy="341888"/>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1600" i="1">
                              <a:latin typeface="Cambria Math" panose="02040503050406030204" pitchFamily="18" charset="0"/>
                            </a:rPr>
                          </m:ctrlPr>
                        </m:sSubSupPr>
                        <m:e>
                          <m:r>
                            <a:rPr lang="en-US" sz="1600" b="0" i="1" smtClean="0">
                              <a:latin typeface="Cambria Math" panose="02040503050406030204" pitchFamily="18" charset="0"/>
                            </a:rPr>
                            <m:t>𝑆𝑐𝑜𝑟𝑒</m:t>
                          </m:r>
                          <m:d>
                            <m:dPr>
                              <m:ctrlPr>
                                <a:rPr lang="en-US" sz="1600" b="0" i="1" smtClean="0">
                                  <a:latin typeface="Cambria Math" panose="02040503050406030204" pitchFamily="18" charset="0"/>
                                </a:rPr>
                              </m:ctrlPr>
                            </m:dPr>
                            <m:e>
                              <m:r>
                                <a:rPr lang="en-US" sz="1600" b="0" i="1" smtClean="0">
                                  <a:latin typeface="Cambria Math" panose="02040503050406030204" pitchFamily="18" charset="0"/>
                                </a:rPr>
                                <m:t>𝑥</m:t>
                              </m:r>
                            </m:e>
                          </m:d>
                          <m:r>
                            <a:rPr lang="en-US" sz="1600" b="0" i="1" smtClean="0">
                              <a:latin typeface="Cambria Math" panose="02040503050406030204" pitchFamily="18" charset="0"/>
                            </a:rPr>
                            <m:t>= </m:t>
                          </m:r>
                          <m:r>
                            <a:rPr lang="en-US" sz="1600" i="1">
                              <a:latin typeface="Cambria Math" panose="02040503050406030204" pitchFamily="18" charset="0"/>
                            </a:rPr>
                            <m:t>||</m:t>
                          </m:r>
                          <m:r>
                            <a:rPr lang="en-US" sz="1600" i="1">
                              <a:latin typeface="Cambria Math" panose="02040503050406030204" pitchFamily="18" charset="0"/>
                            </a:rPr>
                            <m:t>𝐹</m:t>
                          </m:r>
                          <m:d>
                            <m:dPr>
                              <m:ctrlPr>
                                <a:rPr lang="en-US" sz="1600" i="1">
                                  <a:latin typeface="Cambria Math" panose="02040503050406030204" pitchFamily="18" charset="0"/>
                                </a:rPr>
                              </m:ctrlPr>
                            </m:dPr>
                            <m:e>
                              <m:r>
                                <a:rPr lang="en-US" sz="1600" i="1">
                                  <a:latin typeface="Cambria Math" panose="02040503050406030204" pitchFamily="18" charset="0"/>
                                </a:rPr>
                                <m:t>𝑥</m:t>
                              </m:r>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𝑟</m:t>
                                  </m:r>
                                </m:e>
                                <m:sub>
                                  <m:r>
                                    <a:rPr lang="en-US" sz="1600" i="1">
                                      <a:latin typeface="Cambria Math" panose="02040503050406030204" pitchFamily="18" charset="0"/>
                                    </a:rPr>
                                    <m:t>𝑖</m:t>
                                  </m:r>
                                </m:sub>
                              </m:sSub>
                            </m:e>
                          </m:d>
                          <m:r>
                            <a:rPr lang="en-US" sz="1600" i="1">
                              <a:latin typeface="Cambria Math" panose="02040503050406030204" pitchFamily="18" charset="0"/>
                            </a:rPr>
                            <m:t> −</m:t>
                          </m:r>
                          <m:r>
                            <a:rPr lang="en-US" sz="1600" i="1">
                              <a:latin typeface="Cambria Math" panose="02040503050406030204" pitchFamily="18" charset="0"/>
                            </a:rPr>
                            <m:t>𝑥</m:t>
                          </m:r>
                          <m:r>
                            <a:rPr lang="en-US" sz="1600" i="1">
                              <a:latin typeface="Cambria Math" panose="02040503050406030204" pitchFamily="18" charset="0"/>
                            </a:rPr>
                            <m:t>||</m:t>
                          </m:r>
                        </m:e>
                        <m:sub>
                          <m:r>
                            <a:rPr lang="en-US" sz="1600" i="1">
                              <a:latin typeface="Cambria Math" panose="02040503050406030204" pitchFamily="18" charset="0"/>
                            </a:rPr>
                            <m:t>2</m:t>
                          </m:r>
                        </m:sub>
                        <m:sup>
                          <m:r>
                            <a:rPr lang="en-US" sz="1600" i="1">
                              <a:latin typeface="Cambria Math" panose="02040503050406030204" pitchFamily="18" charset="0"/>
                            </a:rPr>
                            <m:t>2</m:t>
                          </m:r>
                        </m:sup>
                      </m:sSubSup>
                    </m:oMath>
                  </m:oMathPara>
                </a14:m>
                <a:endParaRPr lang="en-US" sz="1600" dirty="0">
                  <a:latin typeface="Sitka Banner" panose="02000505000000020004" pitchFamily="2" charset="0"/>
                </a:endParaRPr>
              </a:p>
            </p:txBody>
          </p:sp>
        </mc:Choice>
        <mc:Fallback xmlns="">
          <p:sp>
            <p:nvSpPr>
              <p:cNvPr id="77" name="TextBox 76"/>
              <p:cNvSpPr txBox="1">
                <a:spLocks noRot="1" noChangeAspect="1" noMove="1" noResize="1" noEditPoints="1" noAdjustHandles="1" noChangeArrowheads="1" noChangeShapeType="1" noTextEdit="1"/>
              </p:cNvSpPr>
              <p:nvPr/>
            </p:nvSpPr>
            <p:spPr>
              <a:xfrm>
                <a:off x="4282331" y="3617519"/>
                <a:ext cx="2919550" cy="341888"/>
              </a:xfrm>
              <a:prstGeom prst="rect">
                <a:avLst/>
              </a:prstGeom>
              <a:blipFill>
                <a:blip r:embed="rId3"/>
                <a:stretch>
                  <a:fillRect b="-10526"/>
                </a:stretch>
              </a:blipFill>
            </p:spPr>
            <p:txBody>
              <a:bodyPr/>
              <a:lstStyle/>
              <a:p>
                <a:r>
                  <a:rPr lang="en-US">
                    <a:noFill/>
                  </a:rPr>
                  <a:t> </a:t>
                </a:r>
              </a:p>
            </p:txBody>
          </p:sp>
        </mc:Fallback>
      </mc:AlternateContent>
      <p:cxnSp>
        <p:nvCxnSpPr>
          <p:cNvPr id="78" name="Straight Arrow Connector 77"/>
          <p:cNvCxnSpPr/>
          <p:nvPr/>
        </p:nvCxnSpPr>
        <p:spPr>
          <a:xfrm>
            <a:off x="5704006" y="3916555"/>
            <a:ext cx="0" cy="27444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2" name="Rectangle 81"/>
          <p:cNvSpPr/>
          <p:nvPr/>
        </p:nvSpPr>
        <p:spPr>
          <a:xfrm>
            <a:off x="4079630" y="4317740"/>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1.7</a:t>
            </a:r>
            <a:endParaRPr lang="en-US" sz="1600" dirty="0"/>
          </a:p>
        </p:txBody>
      </p:sp>
      <p:sp>
        <p:nvSpPr>
          <p:cNvPr id="83" name="Rectangle 82"/>
          <p:cNvSpPr/>
          <p:nvPr/>
        </p:nvSpPr>
        <p:spPr>
          <a:xfrm>
            <a:off x="4851604" y="4317740"/>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0.5</a:t>
            </a:r>
            <a:endParaRPr lang="en-US" sz="1600" dirty="0"/>
          </a:p>
        </p:txBody>
      </p:sp>
      <p:sp>
        <p:nvSpPr>
          <p:cNvPr id="84" name="Rectangle 83"/>
          <p:cNvSpPr/>
          <p:nvPr/>
        </p:nvSpPr>
        <p:spPr>
          <a:xfrm>
            <a:off x="5622109" y="4317740"/>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0.9</a:t>
            </a:r>
            <a:endParaRPr lang="en-US" sz="1600" dirty="0"/>
          </a:p>
        </p:txBody>
      </p:sp>
      <p:sp>
        <p:nvSpPr>
          <p:cNvPr id="85" name="Rectangle 84"/>
          <p:cNvSpPr/>
          <p:nvPr/>
        </p:nvSpPr>
        <p:spPr>
          <a:xfrm>
            <a:off x="6953517" y="4317740"/>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3.1</a:t>
            </a:r>
            <a:endParaRPr lang="en-US" sz="1600" dirty="0"/>
          </a:p>
        </p:txBody>
      </p:sp>
      <p:sp>
        <p:nvSpPr>
          <p:cNvPr id="86" name="TextBox 85"/>
          <p:cNvSpPr txBox="1"/>
          <p:nvPr/>
        </p:nvSpPr>
        <p:spPr>
          <a:xfrm>
            <a:off x="6462158" y="4348349"/>
            <a:ext cx="314325" cy="523220"/>
          </a:xfrm>
          <a:prstGeom prst="rect">
            <a:avLst/>
          </a:prstGeom>
          <a:noFill/>
        </p:spPr>
        <p:txBody>
          <a:bodyPr wrap="square" rtlCol="0">
            <a:spAutoFit/>
          </a:bodyPr>
          <a:lstStyle/>
          <a:p>
            <a:pPr algn="ctr"/>
            <a:r>
              <a:rPr lang="en-US" sz="2800" dirty="0" smtClean="0">
                <a:solidFill>
                  <a:schemeClr val="accent1"/>
                </a:solidFill>
              </a:rPr>
              <a:t>…</a:t>
            </a:r>
            <a:endParaRPr lang="en-US" sz="2800" dirty="0">
              <a:solidFill>
                <a:schemeClr val="accent1"/>
              </a:solidFill>
            </a:endParaRPr>
          </a:p>
        </p:txBody>
      </p:sp>
      <p:sp>
        <p:nvSpPr>
          <p:cNvPr id="87" name="Rectangle 86"/>
          <p:cNvSpPr/>
          <p:nvPr/>
        </p:nvSpPr>
        <p:spPr>
          <a:xfrm>
            <a:off x="4079630" y="4592927"/>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0.1</a:t>
            </a:r>
            <a:endParaRPr lang="en-US" sz="1600" dirty="0"/>
          </a:p>
        </p:txBody>
      </p:sp>
      <p:sp>
        <p:nvSpPr>
          <p:cNvPr id="88" name="Rectangle 87"/>
          <p:cNvSpPr/>
          <p:nvPr/>
        </p:nvSpPr>
        <p:spPr>
          <a:xfrm>
            <a:off x="4851604" y="4592927"/>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2.5</a:t>
            </a:r>
            <a:endParaRPr lang="en-US" sz="1600" dirty="0"/>
          </a:p>
        </p:txBody>
      </p:sp>
      <p:sp>
        <p:nvSpPr>
          <p:cNvPr id="89" name="Rectangle 88"/>
          <p:cNvSpPr/>
          <p:nvPr/>
        </p:nvSpPr>
        <p:spPr>
          <a:xfrm>
            <a:off x="5622109" y="4592927"/>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3.6</a:t>
            </a:r>
            <a:endParaRPr lang="en-US" sz="1600" dirty="0"/>
          </a:p>
        </p:txBody>
      </p:sp>
      <p:sp>
        <p:nvSpPr>
          <p:cNvPr id="90" name="Rectangle 89"/>
          <p:cNvSpPr/>
          <p:nvPr/>
        </p:nvSpPr>
        <p:spPr>
          <a:xfrm>
            <a:off x="6953517" y="4592927"/>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0.4</a:t>
            </a:r>
            <a:endParaRPr lang="en-US" sz="1600" dirty="0"/>
          </a:p>
        </p:txBody>
      </p:sp>
      <p:sp>
        <p:nvSpPr>
          <p:cNvPr id="91" name="TextBox 90"/>
          <p:cNvSpPr txBox="1"/>
          <p:nvPr/>
        </p:nvSpPr>
        <p:spPr>
          <a:xfrm>
            <a:off x="6462159" y="4075678"/>
            <a:ext cx="314325" cy="523220"/>
          </a:xfrm>
          <a:prstGeom prst="rect">
            <a:avLst/>
          </a:prstGeom>
          <a:noFill/>
        </p:spPr>
        <p:txBody>
          <a:bodyPr wrap="square" rtlCol="0">
            <a:spAutoFit/>
          </a:bodyPr>
          <a:lstStyle/>
          <a:p>
            <a:pPr algn="ctr"/>
            <a:r>
              <a:rPr lang="en-US" sz="2800" dirty="0" smtClean="0">
                <a:solidFill>
                  <a:schemeClr val="accent1"/>
                </a:solidFill>
              </a:rPr>
              <a:t>…</a:t>
            </a:r>
            <a:endParaRPr lang="en-US" sz="2800" dirty="0">
              <a:solidFill>
                <a:schemeClr val="accent1"/>
              </a:solidFill>
            </a:endParaRPr>
          </a:p>
        </p:txBody>
      </p:sp>
      <p:sp>
        <p:nvSpPr>
          <p:cNvPr id="92" name="Rectangle 91"/>
          <p:cNvSpPr/>
          <p:nvPr/>
        </p:nvSpPr>
        <p:spPr>
          <a:xfrm>
            <a:off x="4079630" y="4868114"/>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2.1</a:t>
            </a:r>
            <a:endParaRPr lang="en-US" sz="1600" dirty="0"/>
          </a:p>
        </p:txBody>
      </p:sp>
      <p:sp>
        <p:nvSpPr>
          <p:cNvPr id="93" name="Rectangle 92"/>
          <p:cNvSpPr/>
          <p:nvPr/>
        </p:nvSpPr>
        <p:spPr>
          <a:xfrm>
            <a:off x="4851604" y="4868114"/>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1.1</a:t>
            </a:r>
            <a:endParaRPr lang="en-US" sz="1600" dirty="0"/>
          </a:p>
        </p:txBody>
      </p:sp>
      <p:sp>
        <p:nvSpPr>
          <p:cNvPr id="94" name="Rectangle 93"/>
          <p:cNvSpPr/>
          <p:nvPr/>
        </p:nvSpPr>
        <p:spPr>
          <a:xfrm>
            <a:off x="5622109" y="4868114"/>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0.7</a:t>
            </a:r>
            <a:endParaRPr lang="en-US" sz="1600" dirty="0"/>
          </a:p>
        </p:txBody>
      </p:sp>
      <p:sp>
        <p:nvSpPr>
          <p:cNvPr id="95" name="Rectangle 94"/>
          <p:cNvSpPr/>
          <p:nvPr/>
        </p:nvSpPr>
        <p:spPr>
          <a:xfrm>
            <a:off x="6953517" y="4868114"/>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2.4</a:t>
            </a:r>
            <a:endParaRPr lang="en-US" sz="1600" dirty="0"/>
          </a:p>
        </p:txBody>
      </p:sp>
      <p:sp>
        <p:nvSpPr>
          <p:cNvPr id="96" name="Rectangle 95"/>
          <p:cNvSpPr/>
          <p:nvPr/>
        </p:nvSpPr>
        <p:spPr>
          <a:xfrm>
            <a:off x="4079630" y="5143301"/>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0.9</a:t>
            </a:r>
            <a:endParaRPr lang="en-US" sz="1600" dirty="0"/>
          </a:p>
        </p:txBody>
      </p:sp>
      <p:sp>
        <p:nvSpPr>
          <p:cNvPr id="97" name="Rectangle 96"/>
          <p:cNvSpPr/>
          <p:nvPr/>
        </p:nvSpPr>
        <p:spPr>
          <a:xfrm>
            <a:off x="4851604" y="5143301"/>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1.5</a:t>
            </a:r>
            <a:endParaRPr lang="en-US" sz="1600" dirty="0"/>
          </a:p>
        </p:txBody>
      </p:sp>
      <p:sp>
        <p:nvSpPr>
          <p:cNvPr id="98" name="Rectangle 97"/>
          <p:cNvSpPr/>
          <p:nvPr/>
        </p:nvSpPr>
        <p:spPr>
          <a:xfrm>
            <a:off x="5622109" y="5143301"/>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2.5</a:t>
            </a:r>
            <a:endParaRPr lang="en-US" sz="1600" dirty="0"/>
          </a:p>
        </p:txBody>
      </p:sp>
      <p:sp>
        <p:nvSpPr>
          <p:cNvPr id="99" name="Rectangle 98"/>
          <p:cNvSpPr/>
          <p:nvPr/>
        </p:nvSpPr>
        <p:spPr>
          <a:xfrm>
            <a:off x="6953517" y="5143301"/>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0.5</a:t>
            </a:r>
            <a:endParaRPr lang="en-US" sz="1600" dirty="0"/>
          </a:p>
        </p:txBody>
      </p:sp>
      <p:sp>
        <p:nvSpPr>
          <p:cNvPr id="100" name="TextBox 99"/>
          <p:cNvSpPr txBox="1"/>
          <p:nvPr/>
        </p:nvSpPr>
        <p:spPr>
          <a:xfrm>
            <a:off x="6465611" y="4890409"/>
            <a:ext cx="314325" cy="523220"/>
          </a:xfrm>
          <a:prstGeom prst="rect">
            <a:avLst/>
          </a:prstGeom>
          <a:noFill/>
        </p:spPr>
        <p:txBody>
          <a:bodyPr wrap="square" rtlCol="0">
            <a:spAutoFit/>
          </a:bodyPr>
          <a:lstStyle/>
          <a:p>
            <a:pPr algn="ctr"/>
            <a:r>
              <a:rPr lang="en-US" sz="2800" dirty="0" smtClean="0">
                <a:solidFill>
                  <a:schemeClr val="accent1"/>
                </a:solidFill>
              </a:rPr>
              <a:t>…</a:t>
            </a:r>
            <a:endParaRPr lang="en-US" sz="2800" dirty="0">
              <a:solidFill>
                <a:schemeClr val="accent1"/>
              </a:solidFill>
            </a:endParaRPr>
          </a:p>
        </p:txBody>
      </p:sp>
      <p:sp>
        <p:nvSpPr>
          <p:cNvPr id="101" name="Rectangle 100"/>
          <p:cNvSpPr/>
          <p:nvPr/>
        </p:nvSpPr>
        <p:spPr>
          <a:xfrm>
            <a:off x="4079630" y="5418488"/>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5.3</a:t>
            </a:r>
            <a:endParaRPr lang="en-US" sz="1600" dirty="0"/>
          </a:p>
        </p:txBody>
      </p:sp>
      <p:sp>
        <p:nvSpPr>
          <p:cNvPr id="102" name="Rectangle 101"/>
          <p:cNvSpPr/>
          <p:nvPr/>
        </p:nvSpPr>
        <p:spPr>
          <a:xfrm>
            <a:off x="4851604" y="5418488"/>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3.3</a:t>
            </a:r>
            <a:endParaRPr lang="en-US" sz="1600" dirty="0"/>
          </a:p>
        </p:txBody>
      </p:sp>
      <p:sp>
        <p:nvSpPr>
          <p:cNvPr id="103" name="Rectangle 102"/>
          <p:cNvSpPr/>
          <p:nvPr/>
        </p:nvSpPr>
        <p:spPr>
          <a:xfrm>
            <a:off x="5622109" y="5418488"/>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1.3</a:t>
            </a:r>
            <a:endParaRPr lang="en-US" sz="1600" dirty="0"/>
          </a:p>
        </p:txBody>
      </p:sp>
      <p:sp>
        <p:nvSpPr>
          <p:cNvPr id="104" name="Rectangle 103"/>
          <p:cNvSpPr/>
          <p:nvPr/>
        </p:nvSpPr>
        <p:spPr>
          <a:xfrm>
            <a:off x="6953517" y="5418488"/>
            <a:ext cx="676275" cy="228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1.6</a:t>
            </a:r>
            <a:endParaRPr lang="en-US" sz="1600" dirty="0"/>
          </a:p>
        </p:txBody>
      </p:sp>
      <p:sp>
        <p:nvSpPr>
          <p:cNvPr id="105" name="TextBox 104"/>
          <p:cNvSpPr txBox="1"/>
          <p:nvPr/>
        </p:nvSpPr>
        <p:spPr>
          <a:xfrm>
            <a:off x="6465610" y="5187891"/>
            <a:ext cx="314325" cy="523220"/>
          </a:xfrm>
          <a:prstGeom prst="rect">
            <a:avLst/>
          </a:prstGeom>
          <a:noFill/>
        </p:spPr>
        <p:txBody>
          <a:bodyPr wrap="square" rtlCol="0">
            <a:spAutoFit/>
          </a:bodyPr>
          <a:lstStyle/>
          <a:p>
            <a:pPr algn="ctr"/>
            <a:r>
              <a:rPr lang="en-US" sz="2800" dirty="0" smtClean="0">
                <a:solidFill>
                  <a:schemeClr val="accent1"/>
                </a:solidFill>
              </a:rPr>
              <a:t>…</a:t>
            </a:r>
            <a:endParaRPr lang="en-US" sz="2800" dirty="0">
              <a:solidFill>
                <a:schemeClr val="accent1"/>
              </a:solidFill>
            </a:endParaRPr>
          </a:p>
        </p:txBody>
      </p:sp>
      <p:sp>
        <p:nvSpPr>
          <p:cNvPr id="106" name="TextBox 105"/>
          <p:cNvSpPr txBox="1"/>
          <p:nvPr/>
        </p:nvSpPr>
        <p:spPr>
          <a:xfrm>
            <a:off x="6462158" y="4628799"/>
            <a:ext cx="314325" cy="523220"/>
          </a:xfrm>
          <a:prstGeom prst="rect">
            <a:avLst/>
          </a:prstGeom>
          <a:noFill/>
        </p:spPr>
        <p:txBody>
          <a:bodyPr wrap="square" rtlCol="0">
            <a:spAutoFit/>
          </a:bodyPr>
          <a:lstStyle/>
          <a:p>
            <a:pPr algn="ctr"/>
            <a:r>
              <a:rPr lang="en-US" sz="2800" dirty="0" smtClean="0">
                <a:solidFill>
                  <a:schemeClr val="accent1"/>
                </a:solidFill>
              </a:rPr>
              <a:t>…</a:t>
            </a:r>
            <a:endParaRPr lang="en-US" sz="2800" dirty="0">
              <a:solidFill>
                <a:schemeClr val="accent1"/>
              </a:solidFill>
            </a:endParaRPr>
          </a:p>
        </p:txBody>
      </p:sp>
      <p:sp>
        <p:nvSpPr>
          <p:cNvPr id="108" name="Left Brace 107"/>
          <p:cNvSpPr/>
          <p:nvPr/>
        </p:nvSpPr>
        <p:spPr>
          <a:xfrm rot="16200000">
            <a:off x="5704780" y="4104558"/>
            <a:ext cx="271029" cy="3577309"/>
          </a:xfrm>
          <a:prstGeom prst="leftBrace">
            <a:avLst>
              <a:gd name="adj1" fmla="val 8333"/>
              <a:gd name="adj2" fmla="val 5065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TextBox 108"/>
          <p:cNvSpPr txBox="1"/>
          <p:nvPr/>
        </p:nvSpPr>
        <p:spPr>
          <a:xfrm>
            <a:off x="5554050" y="6033057"/>
            <a:ext cx="586046" cy="369332"/>
          </a:xfrm>
          <a:prstGeom prst="rect">
            <a:avLst/>
          </a:prstGeom>
          <a:noFill/>
        </p:spPr>
        <p:txBody>
          <a:bodyPr wrap="square" rtlCol="0">
            <a:spAutoFit/>
          </a:bodyPr>
          <a:lstStyle/>
          <a:p>
            <a:pPr algn="ctr"/>
            <a:r>
              <a:rPr lang="en-US" dirty="0" smtClean="0">
                <a:solidFill>
                  <a:schemeClr val="accent1"/>
                </a:solidFill>
              </a:rPr>
              <a:t>20</a:t>
            </a:r>
            <a:endParaRPr lang="en-US" dirty="0">
              <a:solidFill>
                <a:schemeClr val="accent1"/>
              </a:solidFill>
            </a:endParaRPr>
          </a:p>
        </p:txBody>
      </p:sp>
      <p:sp>
        <p:nvSpPr>
          <p:cNvPr id="110" name="Left Brace 109"/>
          <p:cNvSpPr/>
          <p:nvPr/>
        </p:nvSpPr>
        <p:spPr>
          <a:xfrm>
            <a:off x="3786640" y="4317740"/>
            <a:ext cx="122583" cy="1329348"/>
          </a:xfrm>
          <a:prstGeom prst="leftBrace">
            <a:avLst>
              <a:gd name="adj1" fmla="val 8333"/>
              <a:gd name="adj2" fmla="val 5065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1" name="TextBox 110"/>
          <p:cNvSpPr txBox="1"/>
          <p:nvPr/>
        </p:nvSpPr>
        <p:spPr>
          <a:xfrm>
            <a:off x="3328560" y="4797748"/>
            <a:ext cx="586046" cy="369332"/>
          </a:xfrm>
          <a:prstGeom prst="rect">
            <a:avLst/>
          </a:prstGeom>
          <a:noFill/>
        </p:spPr>
        <p:txBody>
          <a:bodyPr wrap="square" rtlCol="0">
            <a:spAutoFit/>
          </a:bodyPr>
          <a:lstStyle/>
          <a:p>
            <a:pPr algn="ctr"/>
            <a:r>
              <a:rPr lang="en-US" dirty="0" smtClean="0">
                <a:solidFill>
                  <a:schemeClr val="accent1"/>
                </a:solidFill>
              </a:rPr>
              <a:t>5</a:t>
            </a:r>
            <a:endParaRPr lang="en-US" dirty="0">
              <a:solidFill>
                <a:schemeClr val="accent1"/>
              </a:solidFill>
            </a:endParaRPr>
          </a:p>
        </p:txBody>
      </p:sp>
      <p:cxnSp>
        <p:nvCxnSpPr>
          <p:cNvPr id="112" name="Straight Arrow Connector 111"/>
          <p:cNvCxnSpPr/>
          <p:nvPr/>
        </p:nvCxnSpPr>
        <p:spPr>
          <a:xfrm>
            <a:off x="7768475" y="4959554"/>
            <a:ext cx="727825" cy="106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16" name="TextBox 115"/>
              <p:cNvSpPr txBox="1"/>
              <p:nvPr/>
            </p:nvSpPr>
            <p:spPr>
              <a:xfrm>
                <a:off x="8496300" y="4631869"/>
                <a:ext cx="2919550" cy="701089"/>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1400" i="1" smtClean="0">
                          <a:latin typeface="Cambria Math" panose="02040503050406030204" pitchFamily="18" charset="0"/>
                        </a:rPr>
                        <m:t>𝐹</m:t>
                      </m:r>
                      <m:r>
                        <a:rPr lang="en-US" sz="1400" b="0" i="1" smtClean="0">
                          <a:latin typeface="Cambria Math" panose="02040503050406030204" pitchFamily="18" charset="0"/>
                        </a:rPr>
                        <m:t>𝑖𝑛𝑎𝑙𝑆𝑐𝑜𝑟𝑒</m:t>
                      </m:r>
                      <m:d>
                        <m:dPr>
                          <m:ctrlPr>
                            <a:rPr lang="en-US" sz="1400" b="0" i="1" smtClean="0">
                              <a:latin typeface="Cambria Math" panose="02040503050406030204" pitchFamily="18" charset="0"/>
                            </a:rPr>
                          </m:ctrlPr>
                        </m:dPr>
                        <m:e>
                          <m:r>
                            <a:rPr lang="en-US" sz="1400" b="0" i="1" smtClean="0">
                              <a:latin typeface="Cambria Math" panose="02040503050406030204" pitchFamily="18" charset="0"/>
                            </a:rPr>
                            <m:t>𝑥</m:t>
                          </m:r>
                        </m:e>
                      </m:d>
                      <m:r>
                        <a:rPr lang="en-US" sz="1400" b="0" i="1" smtClean="0">
                          <a:latin typeface="Cambria Math" panose="02040503050406030204" pitchFamily="18" charset="0"/>
                        </a:rPr>
                        <m:t>=</m:t>
                      </m:r>
                      <m:nary>
                        <m:naryPr>
                          <m:chr m:val="∑"/>
                          <m:ctrlPr>
                            <a:rPr lang="en-US" sz="1400" b="0" i="1" smtClean="0">
                              <a:latin typeface="Cambria Math" panose="02040503050406030204" pitchFamily="18" charset="0"/>
                            </a:rPr>
                          </m:ctrlPr>
                        </m:naryPr>
                        <m:sub>
                          <m:r>
                            <m:rPr>
                              <m:brk m:alnAt="23"/>
                            </m:rPr>
                            <a:rPr lang="en-US" sz="1400" b="0" i="1" smtClean="0">
                              <a:latin typeface="Cambria Math" panose="02040503050406030204" pitchFamily="18" charset="0"/>
                            </a:rPr>
                            <m:t>𝑖</m:t>
                          </m:r>
                          <m:r>
                            <a:rPr lang="en-US" sz="1400" b="0" i="1" smtClean="0">
                              <a:latin typeface="Cambria Math" panose="02040503050406030204" pitchFamily="18" charset="0"/>
                            </a:rPr>
                            <m:t>=</m:t>
                          </m:r>
                          <m:r>
                            <m:rPr>
                              <m:brk m:alnAt="23"/>
                            </m:rPr>
                            <a:rPr lang="en-US" sz="1400" b="0" i="1" smtClean="0">
                              <a:latin typeface="Cambria Math" panose="02040503050406030204" pitchFamily="18" charset="0"/>
                            </a:rPr>
                            <m:t>1</m:t>
                          </m:r>
                        </m:sub>
                        <m:sup>
                          <m:r>
                            <a:rPr lang="en-US" sz="1400" b="0" i="1" smtClean="0">
                              <a:latin typeface="Cambria Math" panose="02040503050406030204" pitchFamily="18" charset="0"/>
                            </a:rPr>
                            <m:t>5</m:t>
                          </m:r>
                        </m:sup>
                        <m:e>
                          <m:r>
                            <a:rPr lang="en-US" sz="1400" b="0" i="1" smtClean="0">
                              <a:latin typeface="Cambria Math" panose="02040503050406030204" pitchFamily="18" charset="0"/>
                            </a:rPr>
                            <m:t>𝑀𝑖𝑛</m:t>
                          </m:r>
                          <m:r>
                            <a:rPr lang="en-US" sz="1400" b="0" i="1" smtClean="0">
                              <a:latin typeface="Cambria Math" panose="02040503050406030204" pitchFamily="18" charset="0"/>
                            </a:rPr>
                            <m:t>(</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𝐺</m:t>
                              </m:r>
                            </m:e>
                            <m:sub>
                              <m:r>
                                <a:rPr lang="en-US" sz="1400" b="0" i="1" smtClean="0">
                                  <a:latin typeface="Cambria Math" panose="02040503050406030204" pitchFamily="18" charset="0"/>
                                </a:rPr>
                                <m:t>𝑖</m:t>
                              </m:r>
                            </m:sub>
                          </m:sSub>
                          <m:r>
                            <a:rPr lang="en-US" sz="1400" b="0" i="1" smtClean="0">
                              <a:latin typeface="Cambria Math" panose="02040503050406030204" pitchFamily="18" charset="0"/>
                            </a:rPr>
                            <m:t>)</m:t>
                          </m:r>
                        </m:e>
                      </m:nary>
                      <m:r>
                        <a:rPr lang="en-US" sz="1400" b="0" i="1" smtClean="0">
                          <a:latin typeface="Cambria Math" panose="02040503050406030204" pitchFamily="18" charset="0"/>
                        </a:rPr>
                        <m:t> </m:t>
                      </m:r>
                    </m:oMath>
                  </m:oMathPara>
                </a14:m>
                <a:endParaRPr lang="en-US" sz="1400" dirty="0">
                  <a:latin typeface="Sitka Banner" panose="02000505000000020004" pitchFamily="2" charset="0"/>
                </a:endParaRPr>
              </a:p>
            </p:txBody>
          </p:sp>
        </mc:Choice>
        <mc:Fallback xmlns="">
          <p:sp>
            <p:nvSpPr>
              <p:cNvPr id="116" name="TextBox 115"/>
              <p:cNvSpPr txBox="1">
                <a:spLocks noRot="1" noChangeAspect="1" noMove="1" noResize="1" noEditPoints="1" noAdjustHandles="1" noChangeArrowheads="1" noChangeShapeType="1" noTextEdit="1"/>
              </p:cNvSpPr>
              <p:nvPr/>
            </p:nvSpPr>
            <p:spPr>
              <a:xfrm>
                <a:off x="8496300" y="4631869"/>
                <a:ext cx="2919550" cy="701089"/>
              </a:xfrm>
              <a:prstGeom prst="rect">
                <a:avLst/>
              </a:prstGeom>
              <a:blipFill>
                <a:blip r:embed="rId4"/>
                <a:stretch>
                  <a:fillRect/>
                </a:stretch>
              </a:blipFill>
            </p:spPr>
            <p:txBody>
              <a:bodyPr/>
              <a:lstStyle/>
              <a:p>
                <a:r>
                  <a:rPr lang="en-US">
                    <a:noFill/>
                  </a:rPr>
                  <a:t> </a:t>
                </a:r>
              </a:p>
            </p:txBody>
          </p:sp>
        </mc:Fallback>
      </mc:AlternateContent>
      <p:sp>
        <p:nvSpPr>
          <p:cNvPr id="117" name="Rectangular Callout 116"/>
          <p:cNvSpPr/>
          <p:nvPr/>
        </p:nvSpPr>
        <p:spPr>
          <a:xfrm>
            <a:off x="1973445" y="5647088"/>
            <a:ext cx="1033259" cy="755301"/>
          </a:xfrm>
          <a:prstGeom prst="wedgeRectCallout">
            <a:avLst>
              <a:gd name="adj1" fmla="val 165379"/>
              <a:gd name="adj2" fmla="val -6108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itka Banner" panose="02000505000000020004" pitchFamily="2" charset="0"/>
              </a:rPr>
              <a:t>Bad Mask!</a:t>
            </a:r>
            <a:endParaRPr lang="en-US" dirty="0">
              <a:latin typeface="Sitka Banner" panose="02000505000000020004" pitchFamily="2" charset="0"/>
            </a:endParaRPr>
          </a:p>
        </p:txBody>
      </p:sp>
      <p:sp>
        <p:nvSpPr>
          <p:cNvPr id="118" name="Rectangle 117"/>
          <p:cNvSpPr/>
          <p:nvPr/>
        </p:nvSpPr>
        <p:spPr>
          <a:xfrm rot="20327047">
            <a:off x="9502493" y="1474438"/>
            <a:ext cx="2181225" cy="10714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itka Banner" panose="02000505000000020004" pitchFamily="2" charset="0"/>
              </a:rPr>
              <a:t>Better </a:t>
            </a:r>
            <a:r>
              <a:rPr lang="en-US" dirty="0" err="1" smtClean="0">
                <a:latin typeface="Sitka Banner" panose="02000505000000020004" pitchFamily="2" charset="0"/>
              </a:rPr>
              <a:t>distinguishment</a:t>
            </a:r>
            <a:r>
              <a:rPr lang="en-US" dirty="0" smtClean="0">
                <a:latin typeface="Sitka Banner" panose="02000505000000020004" pitchFamily="2" charset="0"/>
              </a:rPr>
              <a:t> between normal and anomaly inputs</a:t>
            </a:r>
            <a:endParaRPr lang="en-US" dirty="0">
              <a:latin typeface="Sitka Banner" panose="02000505000000020004" pitchFamily="2" charset="0"/>
            </a:endParaRPr>
          </a:p>
        </p:txBody>
      </p:sp>
      <p:sp>
        <p:nvSpPr>
          <p:cNvPr id="119" name="Rectangle 118"/>
          <p:cNvSpPr/>
          <p:nvPr/>
        </p:nvSpPr>
        <p:spPr>
          <a:xfrm rot="20327047">
            <a:off x="9502493" y="3134636"/>
            <a:ext cx="2181225" cy="7360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Sitka Banner" panose="02000505000000020004" pitchFamily="2" charset="0"/>
              </a:rPr>
              <a:t>Higher detection rate!</a:t>
            </a:r>
            <a:endParaRPr lang="en-US" dirty="0">
              <a:latin typeface="Sitka Banner" panose="02000505000000020004" pitchFamily="2" charset="0"/>
            </a:endParaRPr>
          </a:p>
        </p:txBody>
      </p:sp>
    </p:spTree>
    <p:extLst>
      <p:ext uri="{BB962C8B-B14F-4D97-AF65-F5344CB8AC3E}">
        <p14:creationId xmlns:p14="http://schemas.microsoft.com/office/powerpoint/2010/main" val="3059704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8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8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86"/>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87"/>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88"/>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89"/>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90"/>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92"/>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93"/>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9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95"/>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9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9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8"/>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99"/>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00"/>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01"/>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0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03"/>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04"/>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106"/>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105"/>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91"/>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111"/>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110"/>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108"/>
                                        </p:tgtEl>
                                        <p:attrNameLst>
                                          <p:attrName>style.visibility</p:attrName>
                                        </p:attrNameLst>
                                      </p:cBhvr>
                                      <p:to>
                                        <p:strVal val="visible"/>
                                      </p:to>
                                    </p:set>
                                  </p:childTnLst>
                                </p:cTn>
                              </p:par>
                              <p:par>
                                <p:cTn id="99" presetID="1" presetClass="entr" presetSubtype="0" fill="hold" grpId="0" nodeType="withEffect">
                                  <p:stCondLst>
                                    <p:cond delay="0"/>
                                  </p:stCondLst>
                                  <p:childTnLst>
                                    <p:set>
                                      <p:cBhvr>
                                        <p:cTn id="100" dur="1" fill="hold">
                                          <p:stCondLst>
                                            <p:cond delay="0"/>
                                          </p:stCondLst>
                                        </p:cTn>
                                        <p:tgtEl>
                                          <p:spTgt spid="109"/>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mph" presetSubtype="1" nodeType="clickEffect">
                                  <p:stCondLst>
                                    <p:cond delay="0"/>
                                  </p:stCondLst>
                                  <p:childTnLst>
                                    <p:set>
                                      <p:cBhvr>
                                        <p:cTn id="104" dur="indefinite"/>
                                        <p:tgtEl>
                                          <p:spTgt spid="83"/>
                                        </p:tgtEl>
                                        <p:attrNameLst>
                                          <p:attrName>fillcolor</p:attrName>
                                        </p:attrNameLst>
                                      </p:cBhvr>
                                      <p:to>
                                        <p:clrVal>
                                          <a:srgbClr val="00B050"/>
                                        </p:clrVal>
                                      </p:to>
                                    </p:set>
                                    <p:set>
                                      <p:cBhvr>
                                        <p:cTn id="105" dur="indefinite"/>
                                        <p:tgtEl>
                                          <p:spTgt spid="83"/>
                                        </p:tgtEl>
                                        <p:attrNameLst>
                                          <p:attrName>fill.type</p:attrName>
                                        </p:attrNameLst>
                                      </p:cBhvr>
                                      <p:to>
                                        <p:strVal val="solid"/>
                                      </p:to>
                                    </p:set>
                                    <p:set>
                                      <p:cBhvr>
                                        <p:cTn id="106" dur="indefinite"/>
                                        <p:tgtEl>
                                          <p:spTgt spid="83"/>
                                        </p:tgtEl>
                                        <p:attrNameLst>
                                          <p:attrName>fill.on</p:attrName>
                                        </p:attrNameLst>
                                      </p:cBhvr>
                                      <p:to>
                                        <p:strVal val="true"/>
                                      </p:to>
                                    </p:set>
                                  </p:childTnLst>
                                </p:cTn>
                              </p:par>
                              <p:par>
                                <p:cTn id="107" presetID="1" presetClass="emph" presetSubtype="1" nodeType="withEffect">
                                  <p:stCondLst>
                                    <p:cond delay="0"/>
                                  </p:stCondLst>
                                  <p:childTnLst>
                                    <p:set>
                                      <p:cBhvr>
                                        <p:cTn id="108" dur="indefinite"/>
                                        <p:tgtEl>
                                          <p:spTgt spid="87"/>
                                        </p:tgtEl>
                                        <p:attrNameLst>
                                          <p:attrName>fillcolor</p:attrName>
                                        </p:attrNameLst>
                                      </p:cBhvr>
                                      <p:to>
                                        <p:clrVal>
                                          <a:srgbClr val="00B050"/>
                                        </p:clrVal>
                                      </p:to>
                                    </p:set>
                                    <p:set>
                                      <p:cBhvr>
                                        <p:cTn id="109" dur="indefinite"/>
                                        <p:tgtEl>
                                          <p:spTgt spid="87"/>
                                        </p:tgtEl>
                                        <p:attrNameLst>
                                          <p:attrName>fill.type</p:attrName>
                                        </p:attrNameLst>
                                      </p:cBhvr>
                                      <p:to>
                                        <p:strVal val="solid"/>
                                      </p:to>
                                    </p:set>
                                    <p:set>
                                      <p:cBhvr>
                                        <p:cTn id="110" dur="indefinite"/>
                                        <p:tgtEl>
                                          <p:spTgt spid="87"/>
                                        </p:tgtEl>
                                        <p:attrNameLst>
                                          <p:attrName>fill.on</p:attrName>
                                        </p:attrNameLst>
                                      </p:cBhvr>
                                      <p:to>
                                        <p:strVal val="true"/>
                                      </p:to>
                                    </p:set>
                                  </p:childTnLst>
                                </p:cTn>
                              </p:par>
                              <p:par>
                                <p:cTn id="111" presetID="1" presetClass="emph" presetSubtype="1" nodeType="withEffect">
                                  <p:stCondLst>
                                    <p:cond delay="0"/>
                                  </p:stCondLst>
                                  <p:childTnLst>
                                    <p:set>
                                      <p:cBhvr>
                                        <p:cTn id="112" dur="indefinite"/>
                                        <p:tgtEl>
                                          <p:spTgt spid="94"/>
                                        </p:tgtEl>
                                        <p:attrNameLst>
                                          <p:attrName>fillcolor</p:attrName>
                                        </p:attrNameLst>
                                      </p:cBhvr>
                                      <p:to>
                                        <p:clrVal>
                                          <a:srgbClr val="00B050"/>
                                        </p:clrVal>
                                      </p:to>
                                    </p:set>
                                    <p:set>
                                      <p:cBhvr>
                                        <p:cTn id="113" dur="indefinite"/>
                                        <p:tgtEl>
                                          <p:spTgt spid="94"/>
                                        </p:tgtEl>
                                        <p:attrNameLst>
                                          <p:attrName>fill.type</p:attrName>
                                        </p:attrNameLst>
                                      </p:cBhvr>
                                      <p:to>
                                        <p:strVal val="solid"/>
                                      </p:to>
                                    </p:set>
                                    <p:set>
                                      <p:cBhvr>
                                        <p:cTn id="114" dur="indefinite"/>
                                        <p:tgtEl>
                                          <p:spTgt spid="94"/>
                                        </p:tgtEl>
                                        <p:attrNameLst>
                                          <p:attrName>fill.on</p:attrName>
                                        </p:attrNameLst>
                                      </p:cBhvr>
                                      <p:to>
                                        <p:strVal val="true"/>
                                      </p:to>
                                    </p:set>
                                  </p:childTnLst>
                                </p:cTn>
                              </p:par>
                              <p:par>
                                <p:cTn id="115" presetID="1" presetClass="emph" presetSubtype="1" nodeType="withEffect">
                                  <p:stCondLst>
                                    <p:cond delay="0"/>
                                  </p:stCondLst>
                                  <p:childTnLst>
                                    <p:set>
                                      <p:cBhvr>
                                        <p:cTn id="116" dur="indefinite"/>
                                        <p:tgtEl>
                                          <p:spTgt spid="99"/>
                                        </p:tgtEl>
                                        <p:attrNameLst>
                                          <p:attrName>fillcolor</p:attrName>
                                        </p:attrNameLst>
                                      </p:cBhvr>
                                      <p:to>
                                        <p:clrVal>
                                          <a:srgbClr val="00B050"/>
                                        </p:clrVal>
                                      </p:to>
                                    </p:set>
                                    <p:set>
                                      <p:cBhvr>
                                        <p:cTn id="117" dur="indefinite"/>
                                        <p:tgtEl>
                                          <p:spTgt spid="99"/>
                                        </p:tgtEl>
                                        <p:attrNameLst>
                                          <p:attrName>fill.type</p:attrName>
                                        </p:attrNameLst>
                                      </p:cBhvr>
                                      <p:to>
                                        <p:strVal val="solid"/>
                                      </p:to>
                                    </p:set>
                                    <p:set>
                                      <p:cBhvr>
                                        <p:cTn id="118" dur="indefinite"/>
                                        <p:tgtEl>
                                          <p:spTgt spid="99"/>
                                        </p:tgtEl>
                                        <p:attrNameLst>
                                          <p:attrName>fill.on</p:attrName>
                                        </p:attrNameLst>
                                      </p:cBhvr>
                                      <p:to>
                                        <p:strVal val="true"/>
                                      </p:to>
                                    </p:set>
                                  </p:childTnLst>
                                </p:cTn>
                              </p:par>
                              <p:par>
                                <p:cTn id="119" presetID="1" presetClass="emph" presetSubtype="1" nodeType="withEffect">
                                  <p:stCondLst>
                                    <p:cond delay="0"/>
                                  </p:stCondLst>
                                  <p:childTnLst>
                                    <p:set>
                                      <p:cBhvr>
                                        <p:cTn id="120" dur="indefinite"/>
                                        <p:tgtEl>
                                          <p:spTgt spid="103"/>
                                        </p:tgtEl>
                                        <p:attrNameLst>
                                          <p:attrName>fillcolor</p:attrName>
                                        </p:attrNameLst>
                                      </p:cBhvr>
                                      <p:to>
                                        <p:clrVal>
                                          <a:srgbClr val="00B050"/>
                                        </p:clrVal>
                                      </p:to>
                                    </p:set>
                                    <p:set>
                                      <p:cBhvr>
                                        <p:cTn id="121" dur="indefinite"/>
                                        <p:tgtEl>
                                          <p:spTgt spid="103"/>
                                        </p:tgtEl>
                                        <p:attrNameLst>
                                          <p:attrName>fill.type</p:attrName>
                                        </p:attrNameLst>
                                      </p:cBhvr>
                                      <p:to>
                                        <p:strVal val="solid"/>
                                      </p:to>
                                    </p:set>
                                    <p:set>
                                      <p:cBhvr>
                                        <p:cTn id="122" dur="indefinite"/>
                                        <p:tgtEl>
                                          <p:spTgt spid="103"/>
                                        </p:tgtEl>
                                        <p:attrNameLst>
                                          <p:attrName>fill.on</p:attrName>
                                        </p:attrNameLst>
                                      </p:cBhvr>
                                      <p:to>
                                        <p:strVal val="true"/>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nodeType="clickEffect">
                                  <p:stCondLst>
                                    <p:cond delay="0"/>
                                  </p:stCondLst>
                                  <p:childTnLst>
                                    <p:set>
                                      <p:cBhvr>
                                        <p:cTn id="126" dur="1" fill="hold">
                                          <p:stCondLst>
                                            <p:cond delay="0"/>
                                          </p:stCondLst>
                                        </p:cTn>
                                        <p:tgtEl>
                                          <p:spTgt spid="112"/>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116"/>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ntr" presetSubtype="0" fill="hold" grpId="0" nodeType="clickEffect">
                                  <p:stCondLst>
                                    <p:cond delay="0"/>
                                  </p:stCondLst>
                                  <p:childTnLst>
                                    <p:set>
                                      <p:cBhvr>
                                        <p:cTn id="132" dur="1" fill="hold">
                                          <p:stCondLst>
                                            <p:cond delay="0"/>
                                          </p:stCondLst>
                                        </p:cTn>
                                        <p:tgtEl>
                                          <p:spTgt spid="117"/>
                                        </p:tgtEl>
                                        <p:attrNameLst>
                                          <p:attrName>style.visibility</p:attrName>
                                        </p:attrNameLst>
                                      </p:cBhvr>
                                      <p:to>
                                        <p:strVal val="visible"/>
                                      </p:to>
                                    </p:set>
                                  </p:childTnLst>
                                </p:cTn>
                              </p:par>
                            </p:childTnLst>
                          </p:cTn>
                        </p:par>
                      </p:childTnLst>
                    </p:cTn>
                  </p:par>
                  <p:par>
                    <p:cTn id="133" fill="hold">
                      <p:stCondLst>
                        <p:cond delay="indefinite"/>
                      </p:stCondLst>
                      <p:childTnLst>
                        <p:par>
                          <p:cTn id="134" fill="hold">
                            <p:stCondLst>
                              <p:cond delay="0"/>
                            </p:stCondLst>
                            <p:childTnLst>
                              <p:par>
                                <p:cTn id="135" presetID="1" presetClass="entr" presetSubtype="0" fill="hold" grpId="0" nodeType="clickEffect">
                                  <p:stCondLst>
                                    <p:cond delay="0"/>
                                  </p:stCondLst>
                                  <p:childTnLst>
                                    <p:set>
                                      <p:cBhvr>
                                        <p:cTn id="136" dur="1" fill="hold">
                                          <p:stCondLst>
                                            <p:cond delay="0"/>
                                          </p:stCondLst>
                                        </p:cTn>
                                        <p:tgtEl>
                                          <p:spTgt spid="118"/>
                                        </p:tgtEl>
                                        <p:attrNameLst>
                                          <p:attrName>style.visibility</p:attrName>
                                        </p:attrNameLst>
                                      </p:cBhvr>
                                      <p:to>
                                        <p:strVal val="visible"/>
                                      </p:to>
                                    </p:set>
                                  </p:childTnLst>
                                </p:cTn>
                              </p:par>
                            </p:childTnLst>
                          </p:cTn>
                        </p:par>
                      </p:childTnLst>
                    </p:cTn>
                  </p:par>
                  <p:par>
                    <p:cTn id="137" fill="hold">
                      <p:stCondLst>
                        <p:cond delay="indefinite"/>
                      </p:stCondLst>
                      <p:childTnLst>
                        <p:par>
                          <p:cTn id="138" fill="hold">
                            <p:stCondLst>
                              <p:cond delay="0"/>
                            </p:stCondLst>
                            <p:childTnLst>
                              <p:par>
                                <p:cTn id="139" presetID="1" presetClass="entr" presetSubtype="0" fill="hold" grpId="0" nodeType="clickEffect">
                                  <p:stCondLst>
                                    <p:cond delay="0"/>
                                  </p:stCondLst>
                                  <p:childTnLst>
                                    <p:set>
                                      <p:cBhvr>
                                        <p:cTn id="140" dur="1" fill="hold">
                                          <p:stCondLst>
                                            <p:cond delay="0"/>
                                          </p:stCondLst>
                                        </p:cTn>
                                        <p:tgtEl>
                                          <p:spTgt spid="1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76" grpId="0" animBg="1"/>
      <p:bldP spid="77" grpId="0"/>
      <p:bldP spid="82" grpId="0" animBg="1"/>
      <p:bldP spid="83" grpId="0" animBg="1"/>
      <p:bldP spid="84" grpId="0" animBg="1"/>
      <p:bldP spid="85" grpId="0" animBg="1"/>
      <p:bldP spid="86" grpId="0"/>
      <p:bldP spid="87" grpId="0" animBg="1"/>
      <p:bldP spid="88" grpId="0" animBg="1"/>
      <p:bldP spid="89" grpId="0" animBg="1"/>
      <p:bldP spid="90" grpId="0" animBg="1"/>
      <p:bldP spid="91" grpId="0"/>
      <p:bldP spid="92" grpId="0" animBg="1"/>
      <p:bldP spid="93" grpId="0" animBg="1"/>
      <p:bldP spid="94" grpId="0" animBg="1"/>
      <p:bldP spid="95" grpId="0" animBg="1"/>
      <p:bldP spid="96" grpId="0" animBg="1"/>
      <p:bldP spid="97" grpId="0" animBg="1"/>
      <p:bldP spid="98" grpId="0" animBg="1"/>
      <p:bldP spid="99" grpId="0" animBg="1"/>
      <p:bldP spid="100" grpId="0"/>
      <p:bldP spid="101" grpId="0" animBg="1"/>
      <p:bldP spid="102" grpId="0" animBg="1"/>
      <p:bldP spid="103" grpId="0" animBg="1"/>
      <p:bldP spid="104" grpId="0" animBg="1"/>
      <p:bldP spid="105" grpId="0"/>
      <p:bldP spid="106" grpId="0"/>
      <p:bldP spid="108" grpId="0" animBg="1"/>
      <p:bldP spid="109" grpId="0"/>
      <p:bldP spid="110" grpId="0" animBg="1"/>
      <p:bldP spid="111" grpId="0"/>
      <p:bldP spid="116" grpId="0"/>
      <p:bldP spid="117" grpId="0" animBg="1"/>
      <p:bldP spid="118" grpId="0" animBg="1"/>
      <p:bldP spid="1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rot="2700952">
            <a:off x="575311" y="469271"/>
            <a:ext cx="1299062" cy="1319886"/>
          </a:xfrm>
          <a:prstGeom prst="rect">
            <a:avLst/>
          </a:prstGeom>
          <a:solidFill>
            <a:schemeClr val="bg1"/>
          </a:solidFill>
          <a:ln w="127000" cap="rnd" cmpd="sng" algn="ctr">
            <a:solidFill>
              <a:schemeClr val="accent2">
                <a:lumMod val="50000"/>
              </a:schemeClr>
            </a:solidFill>
            <a:prstDash val="solid"/>
            <a:miter lim="800000"/>
            <a:headEnd type="none" w="med" len="med"/>
            <a:tailEnd type="none" w="med" len="med"/>
          </a:ln>
          <a:effectLst>
            <a:glow>
              <a:schemeClr val="accent1">
                <a:alpha val="40000"/>
              </a:schemeClr>
            </a:glow>
          </a:effectLst>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4" name="TextBox 3"/>
          <p:cNvSpPr txBox="1"/>
          <p:nvPr/>
        </p:nvSpPr>
        <p:spPr>
          <a:xfrm>
            <a:off x="1050716" y="775271"/>
            <a:ext cx="1845458" cy="707886"/>
          </a:xfrm>
          <a:prstGeom prst="rect">
            <a:avLst/>
          </a:prstGeom>
          <a:solidFill>
            <a:schemeClr val="bg1"/>
          </a:solidFill>
        </p:spPr>
        <p:txBody>
          <a:bodyPr wrap="square" rtlCol="0">
            <a:spAutoFit/>
          </a:bodyPr>
          <a:lstStyle/>
          <a:p>
            <a:pPr algn="ctr"/>
            <a:r>
              <a:rPr lang="en-US" sz="4000" dirty="0" err="1" smtClean="0">
                <a:solidFill>
                  <a:srgbClr val="0F6FC6"/>
                </a:solidFill>
                <a:latin typeface="Bernard MT Condensed" panose="02050806060905020404" pitchFamily="18" charset="0"/>
              </a:rPr>
              <a:t>RePO</a:t>
            </a:r>
            <a:r>
              <a:rPr lang="en-US" sz="4000" dirty="0">
                <a:solidFill>
                  <a:srgbClr val="0F6FC6"/>
                </a:solidFill>
                <a:latin typeface="Bernard MT Condensed" panose="02050806060905020404" pitchFamily="18" charset="0"/>
              </a:rPr>
              <a:t>+</a:t>
            </a:r>
            <a:endParaRPr lang="en-US" sz="4000" dirty="0">
              <a:latin typeface="Bernard MT Condensed" panose="02050806060905020404" pitchFamily="18" charset="0"/>
            </a:endParaRPr>
          </a:p>
        </p:txBody>
      </p:sp>
      <p:sp>
        <p:nvSpPr>
          <p:cNvPr id="6" name="TextBox 5"/>
          <p:cNvSpPr txBox="1"/>
          <p:nvPr/>
        </p:nvSpPr>
        <p:spPr>
          <a:xfrm>
            <a:off x="298902" y="2303977"/>
            <a:ext cx="2597272" cy="1569660"/>
          </a:xfrm>
          <a:prstGeom prst="rect">
            <a:avLst/>
          </a:prstGeom>
          <a:noFill/>
        </p:spPr>
        <p:txBody>
          <a:bodyPr wrap="square" rtlCol="0">
            <a:spAutoFit/>
          </a:bodyPr>
          <a:lstStyle/>
          <a:p>
            <a:r>
              <a:rPr lang="en-US" sz="2400" dirty="0" err="1" smtClean="0">
                <a:solidFill>
                  <a:schemeClr val="tx1">
                    <a:lumMod val="75000"/>
                    <a:lumOff val="25000"/>
                  </a:schemeClr>
                </a:solidFill>
                <a:latin typeface="Sitka Banner" panose="02000505000000020004" pitchFamily="2" charset="0"/>
              </a:rPr>
              <a:t>RePO</a:t>
            </a:r>
            <a:r>
              <a:rPr lang="en-US" sz="2400" dirty="0" smtClean="0">
                <a:solidFill>
                  <a:schemeClr val="tx1">
                    <a:lumMod val="75000"/>
                    <a:lumOff val="25000"/>
                  </a:schemeClr>
                </a:solidFill>
                <a:latin typeface="Sitka Banner" panose="02000505000000020004" pitchFamily="2" charset="0"/>
              </a:rPr>
              <a:t>+ is also more robust against the adversarial example attack.</a:t>
            </a:r>
            <a:endParaRPr lang="en-US" sz="2400" dirty="0">
              <a:solidFill>
                <a:schemeClr val="tx1">
                  <a:lumMod val="75000"/>
                  <a:lumOff val="25000"/>
                </a:schemeClr>
              </a:solidFill>
              <a:latin typeface="Sitka Banner" panose="02000505000000020004" pitchFamily="2" charset="0"/>
            </a:endParaRPr>
          </a:p>
        </p:txBody>
      </p:sp>
      <p:grpSp>
        <p:nvGrpSpPr>
          <p:cNvPr id="7" name="Group"/>
          <p:cNvGrpSpPr/>
          <p:nvPr/>
        </p:nvGrpSpPr>
        <p:grpSpPr>
          <a:xfrm>
            <a:off x="4813637" y="1336401"/>
            <a:ext cx="2564725" cy="1437498"/>
            <a:chOff x="2872471" y="188815"/>
            <a:chExt cx="6495270" cy="3640522"/>
          </a:xfrm>
        </p:grpSpPr>
        <p:sp>
          <p:nvSpPr>
            <p:cNvPr id="8" name="Rectangle"/>
            <p:cNvSpPr/>
            <p:nvPr/>
          </p:nvSpPr>
          <p:spPr>
            <a:xfrm>
              <a:off x="2872471" y="568502"/>
              <a:ext cx="478070"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9" name="Rectangle"/>
            <p:cNvSpPr/>
            <p:nvPr/>
          </p:nvSpPr>
          <p:spPr>
            <a:xfrm>
              <a:off x="4376771" y="188815"/>
              <a:ext cx="478070"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0" name="Rectangle"/>
            <p:cNvSpPr/>
            <p:nvPr/>
          </p:nvSpPr>
          <p:spPr>
            <a:xfrm>
              <a:off x="5882089" y="626400"/>
              <a:ext cx="478070" cy="2704634"/>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1" name="Rectangle"/>
            <p:cNvSpPr/>
            <p:nvPr/>
          </p:nvSpPr>
          <p:spPr>
            <a:xfrm>
              <a:off x="7385372" y="188815"/>
              <a:ext cx="478069"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2" name="Rectangle"/>
            <p:cNvSpPr/>
            <p:nvPr/>
          </p:nvSpPr>
          <p:spPr>
            <a:xfrm>
              <a:off x="8889672" y="568502"/>
              <a:ext cx="478069"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3" name="Line"/>
            <p:cNvSpPr/>
            <p:nvPr/>
          </p:nvSpPr>
          <p:spPr>
            <a:xfrm flipV="1">
              <a:off x="3360287" y="798484"/>
              <a:ext cx="1001070" cy="53108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4" name="Line"/>
            <p:cNvSpPr/>
            <p:nvPr/>
          </p:nvSpPr>
          <p:spPr>
            <a:xfrm flipV="1">
              <a:off x="3329503" y="847033"/>
              <a:ext cx="1023588" cy="182324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5" name="Line"/>
            <p:cNvSpPr/>
            <p:nvPr/>
          </p:nvSpPr>
          <p:spPr>
            <a:xfrm flipV="1">
              <a:off x="3316829" y="1791803"/>
              <a:ext cx="1035127" cy="8966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6" name="Line"/>
            <p:cNvSpPr/>
            <p:nvPr/>
          </p:nvSpPr>
          <p:spPr>
            <a:xfrm>
              <a:off x="3330278" y="2653266"/>
              <a:ext cx="998667" cy="45064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7" name="Line"/>
            <p:cNvSpPr/>
            <p:nvPr/>
          </p:nvSpPr>
          <p:spPr>
            <a:xfrm>
              <a:off x="3354706" y="1364774"/>
              <a:ext cx="998667" cy="45064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8" name="Line"/>
            <p:cNvSpPr/>
            <p:nvPr/>
          </p:nvSpPr>
          <p:spPr>
            <a:xfrm>
              <a:off x="3374967" y="1343365"/>
              <a:ext cx="990894" cy="1826711"/>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9" name="Line"/>
            <p:cNvSpPr/>
            <p:nvPr/>
          </p:nvSpPr>
          <p:spPr>
            <a:xfrm>
              <a:off x="4866879" y="75394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0" name="Line"/>
            <p:cNvSpPr/>
            <p:nvPr/>
          </p:nvSpPr>
          <p:spPr>
            <a:xfrm>
              <a:off x="4861762" y="1845158"/>
              <a:ext cx="1024951"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1" name="Line"/>
            <p:cNvSpPr/>
            <p:nvPr/>
          </p:nvSpPr>
          <p:spPr>
            <a:xfrm>
              <a:off x="4874707"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2" name="Line"/>
            <p:cNvSpPr/>
            <p:nvPr/>
          </p:nvSpPr>
          <p:spPr>
            <a:xfrm>
              <a:off x="4919034"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3" name="Line"/>
            <p:cNvSpPr/>
            <p:nvPr/>
          </p:nvSpPr>
          <p:spPr>
            <a:xfrm>
              <a:off x="4865731"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4" name="Line"/>
            <p:cNvSpPr/>
            <p:nvPr/>
          </p:nvSpPr>
          <p:spPr>
            <a:xfrm flipV="1">
              <a:off x="4855061"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5" name="Line"/>
            <p:cNvSpPr/>
            <p:nvPr/>
          </p:nvSpPr>
          <p:spPr>
            <a:xfrm>
              <a:off x="4856250" y="1872091"/>
              <a:ext cx="1000108"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6" name="Line"/>
            <p:cNvSpPr/>
            <p:nvPr/>
          </p:nvSpPr>
          <p:spPr>
            <a:xfrm flipV="1">
              <a:off x="4873158" y="785598"/>
              <a:ext cx="989131"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7" name="Line"/>
            <p:cNvSpPr/>
            <p:nvPr/>
          </p:nvSpPr>
          <p:spPr>
            <a:xfrm flipV="1">
              <a:off x="4858962" y="1855459"/>
              <a:ext cx="998586"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8" name="Line"/>
            <p:cNvSpPr/>
            <p:nvPr/>
          </p:nvSpPr>
          <p:spPr>
            <a:xfrm>
              <a:off x="6383555" y="753949"/>
              <a:ext cx="1024951"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9" name="Line"/>
            <p:cNvSpPr/>
            <p:nvPr/>
          </p:nvSpPr>
          <p:spPr>
            <a:xfrm>
              <a:off x="6378439" y="1845158"/>
              <a:ext cx="1024950"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0" name="Line"/>
            <p:cNvSpPr/>
            <p:nvPr/>
          </p:nvSpPr>
          <p:spPr>
            <a:xfrm>
              <a:off x="6391383"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1" name="Line"/>
            <p:cNvSpPr/>
            <p:nvPr/>
          </p:nvSpPr>
          <p:spPr>
            <a:xfrm>
              <a:off x="6435710"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2" name="Line"/>
            <p:cNvSpPr/>
            <p:nvPr/>
          </p:nvSpPr>
          <p:spPr>
            <a:xfrm>
              <a:off x="6382408"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3" name="Line"/>
            <p:cNvSpPr/>
            <p:nvPr/>
          </p:nvSpPr>
          <p:spPr>
            <a:xfrm flipV="1">
              <a:off x="6371737"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4" name="Line"/>
            <p:cNvSpPr/>
            <p:nvPr/>
          </p:nvSpPr>
          <p:spPr>
            <a:xfrm>
              <a:off x="6372926" y="1872091"/>
              <a:ext cx="1000109"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5" name="Line"/>
            <p:cNvSpPr/>
            <p:nvPr/>
          </p:nvSpPr>
          <p:spPr>
            <a:xfrm flipV="1">
              <a:off x="6389835" y="785598"/>
              <a:ext cx="989130"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6" name="Line"/>
            <p:cNvSpPr/>
            <p:nvPr/>
          </p:nvSpPr>
          <p:spPr>
            <a:xfrm flipV="1">
              <a:off x="6375638" y="1855459"/>
              <a:ext cx="998587"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7" name="Line"/>
            <p:cNvSpPr/>
            <p:nvPr/>
          </p:nvSpPr>
          <p:spPr>
            <a:xfrm>
              <a:off x="7878471" y="801919"/>
              <a:ext cx="1005733" cy="6511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8" name="Line"/>
            <p:cNvSpPr/>
            <p:nvPr/>
          </p:nvSpPr>
          <p:spPr>
            <a:xfrm flipV="1">
              <a:off x="7875658" y="1444649"/>
              <a:ext cx="1029119" cy="37806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9" name="Line"/>
            <p:cNvSpPr/>
            <p:nvPr/>
          </p:nvSpPr>
          <p:spPr>
            <a:xfrm flipV="1">
              <a:off x="7852856" y="1488297"/>
              <a:ext cx="1028192" cy="165350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0" name="Line"/>
            <p:cNvSpPr/>
            <p:nvPr/>
          </p:nvSpPr>
          <p:spPr>
            <a:xfrm flipV="1">
              <a:off x="7875658" y="2439623"/>
              <a:ext cx="988986" cy="66732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1" name="Line"/>
            <p:cNvSpPr/>
            <p:nvPr/>
          </p:nvSpPr>
          <p:spPr>
            <a:xfrm>
              <a:off x="7884808" y="1835413"/>
              <a:ext cx="961356" cy="6468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2" name="Line"/>
            <p:cNvSpPr/>
            <p:nvPr/>
          </p:nvSpPr>
          <p:spPr>
            <a:xfrm>
              <a:off x="7888975" y="804937"/>
              <a:ext cx="967299" cy="17356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sp>
        <p:nvSpPr>
          <p:cNvPr id="43" name="Rectangle"/>
          <p:cNvSpPr/>
          <p:nvPr/>
        </p:nvSpPr>
        <p:spPr>
          <a:xfrm>
            <a:off x="3646999" y="1428195"/>
            <a:ext cx="184023" cy="1143622"/>
          </a:xfrm>
          <a:prstGeom prst="rect">
            <a:avLst/>
          </a:prstGeom>
          <a:solidFill>
            <a:srgbClr val="FF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nvGrpSpPr>
          <p:cNvPr id="58" name="Group 57"/>
          <p:cNvGrpSpPr/>
          <p:nvPr/>
        </p:nvGrpSpPr>
        <p:grpSpPr>
          <a:xfrm>
            <a:off x="3649184" y="1562061"/>
            <a:ext cx="186025" cy="929853"/>
            <a:chOff x="3738451" y="1619186"/>
            <a:chExt cx="186025" cy="929853"/>
          </a:xfrm>
        </p:grpSpPr>
        <p:sp>
          <p:nvSpPr>
            <p:cNvPr id="44" name="Rectangle 43"/>
            <p:cNvSpPr/>
            <p:nvPr/>
          </p:nvSpPr>
          <p:spPr>
            <a:xfrm>
              <a:off x="3738451" y="1619186"/>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5" name="Rectangle 44"/>
            <p:cNvSpPr/>
            <p:nvPr/>
          </p:nvSpPr>
          <p:spPr>
            <a:xfrm>
              <a:off x="3738451" y="1867542"/>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6" name="Rectangle 45"/>
            <p:cNvSpPr/>
            <p:nvPr/>
          </p:nvSpPr>
          <p:spPr>
            <a:xfrm>
              <a:off x="3739773" y="2488209"/>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cxnSp>
        <p:nvCxnSpPr>
          <p:cNvPr id="47" name="Straight Arrow Connector 46"/>
          <p:cNvCxnSpPr/>
          <p:nvPr/>
        </p:nvCxnSpPr>
        <p:spPr>
          <a:xfrm>
            <a:off x="4222488" y="2003902"/>
            <a:ext cx="415029" cy="611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7592279" y="2046125"/>
            <a:ext cx="415029" cy="611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Rectangle"/>
          <p:cNvSpPr/>
          <p:nvPr/>
        </p:nvSpPr>
        <p:spPr>
          <a:xfrm>
            <a:off x="8310507" y="1489457"/>
            <a:ext cx="184023" cy="1143622"/>
          </a:xfrm>
          <a:prstGeom prst="rect">
            <a:avLst/>
          </a:prstGeom>
          <a:solidFill>
            <a:srgbClr val="C0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50" name="Left Brace 49"/>
          <p:cNvSpPr/>
          <p:nvPr/>
        </p:nvSpPr>
        <p:spPr>
          <a:xfrm rot="16200000">
            <a:off x="5996055" y="1478632"/>
            <a:ext cx="381268" cy="4613038"/>
          </a:xfrm>
          <a:prstGeom prst="leftBrace">
            <a:avLst>
              <a:gd name="adj1" fmla="val 8333"/>
              <a:gd name="adj2" fmla="val 5065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1" name="TextBox 50"/>
              <p:cNvSpPr txBox="1"/>
              <p:nvPr/>
            </p:nvSpPr>
            <p:spPr>
              <a:xfrm>
                <a:off x="4787874" y="3952849"/>
                <a:ext cx="2919550" cy="341888"/>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sSubSup>
                        <m:sSubSupPr>
                          <m:ctrlPr>
                            <a:rPr lang="en-US" sz="1600" i="1">
                              <a:latin typeface="Cambria Math" panose="02040503050406030204" pitchFamily="18" charset="0"/>
                            </a:rPr>
                          </m:ctrlPr>
                        </m:sSubSupPr>
                        <m:e>
                          <m:r>
                            <a:rPr lang="en-US" sz="1600" b="0" i="1" smtClean="0">
                              <a:latin typeface="Cambria Math" panose="02040503050406030204" pitchFamily="18" charset="0"/>
                            </a:rPr>
                            <m:t>𝑆𝑐𝑜𝑟𝑒</m:t>
                          </m:r>
                          <m:d>
                            <m:dPr>
                              <m:ctrlPr>
                                <a:rPr lang="en-US" sz="1600" b="0" i="1" smtClean="0">
                                  <a:latin typeface="Cambria Math" panose="02040503050406030204" pitchFamily="18" charset="0"/>
                                </a:rPr>
                              </m:ctrlPr>
                            </m:dPr>
                            <m:e>
                              <m:r>
                                <a:rPr lang="en-US" sz="1600" b="0" i="1" smtClean="0">
                                  <a:latin typeface="Cambria Math" panose="02040503050406030204" pitchFamily="18" charset="0"/>
                                </a:rPr>
                                <m:t>𝑥</m:t>
                              </m:r>
                            </m:e>
                          </m:d>
                          <m:r>
                            <a:rPr lang="en-US" sz="1600" b="0" i="1" smtClean="0">
                              <a:latin typeface="Cambria Math" panose="02040503050406030204" pitchFamily="18" charset="0"/>
                            </a:rPr>
                            <m:t>= </m:t>
                          </m:r>
                          <m:r>
                            <a:rPr lang="en-US" sz="1600" i="1">
                              <a:latin typeface="Cambria Math" panose="02040503050406030204" pitchFamily="18" charset="0"/>
                            </a:rPr>
                            <m:t>||</m:t>
                          </m:r>
                          <m:r>
                            <a:rPr lang="en-US" sz="1600" i="1">
                              <a:latin typeface="Cambria Math" panose="02040503050406030204" pitchFamily="18" charset="0"/>
                            </a:rPr>
                            <m:t>𝐹</m:t>
                          </m:r>
                          <m:d>
                            <m:dPr>
                              <m:ctrlPr>
                                <a:rPr lang="en-US" sz="1600" i="1">
                                  <a:latin typeface="Cambria Math" panose="02040503050406030204" pitchFamily="18" charset="0"/>
                                </a:rPr>
                              </m:ctrlPr>
                            </m:dPr>
                            <m:e>
                              <m:r>
                                <a:rPr lang="en-US" sz="1600" i="1">
                                  <a:latin typeface="Cambria Math" panose="02040503050406030204" pitchFamily="18" charset="0"/>
                                </a:rPr>
                                <m:t>𝑥</m:t>
                              </m:r>
                            </m:e>
                          </m:d>
                          <m:r>
                            <a:rPr lang="en-US" sz="1600" i="1">
                              <a:latin typeface="Cambria Math" panose="02040503050406030204" pitchFamily="18" charset="0"/>
                            </a:rPr>
                            <m:t> −</m:t>
                          </m:r>
                          <m:r>
                            <a:rPr lang="en-US" sz="1600" i="1">
                              <a:latin typeface="Cambria Math" panose="02040503050406030204" pitchFamily="18" charset="0"/>
                            </a:rPr>
                            <m:t>𝑥</m:t>
                          </m:r>
                          <m:r>
                            <a:rPr lang="en-US" sz="1600" i="1">
                              <a:latin typeface="Cambria Math" panose="02040503050406030204" pitchFamily="18" charset="0"/>
                            </a:rPr>
                            <m:t>||</m:t>
                          </m:r>
                        </m:e>
                        <m:sub>
                          <m:r>
                            <a:rPr lang="en-US" sz="1600" i="1">
                              <a:latin typeface="Cambria Math" panose="02040503050406030204" pitchFamily="18" charset="0"/>
                            </a:rPr>
                            <m:t>2</m:t>
                          </m:r>
                        </m:sub>
                        <m:sup>
                          <m:r>
                            <a:rPr lang="en-US" sz="1600" i="1">
                              <a:latin typeface="Cambria Math" panose="02040503050406030204" pitchFamily="18" charset="0"/>
                            </a:rPr>
                            <m:t>2</m:t>
                          </m:r>
                        </m:sup>
                      </m:sSubSup>
                    </m:oMath>
                  </m:oMathPara>
                </a14:m>
                <a:endParaRPr lang="en-US" sz="1600" dirty="0">
                  <a:latin typeface="Sitka Banner" panose="02000505000000020004" pitchFamily="2" charset="0"/>
                </a:endParaRPr>
              </a:p>
            </p:txBody>
          </p:sp>
        </mc:Choice>
        <mc:Fallback xmlns="">
          <p:sp>
            <p:nvSpPr>
              <p:cNvPr id="51" name="TextBox 50"/>
              <p:cNvSpPr txBox="1">
                <a:spLocks noRot="1" noChangeAspect="1" noMove="1" noResize="1" noEditPoints="1" noAdjustHandles="1" noChangeArrowheads="1" noChangeShapeType="1" noTextEdit="1"/>
              </p:cNvSpPr>
              <p:nvPr/>
            </p:nvSpPr>
            <p:spPr>
              <a:xfrm>
                <a:off x="4787874" y="3952849"/>
                <a:ext cx="2919550" cy="341888"/>
              </a:xfrm>
              <a:prstGeom prst="rect">
                <a:avLst/>
              </a:prstGeom>
              <a:blipFill>
                <a:blip r:embed="rId3"/>
                <a:stretch>
                  <a:fillRect b="-10526"/>
                </a:stretch>
              </a:blipFill>
            </p:spPr>
            <p:txBody>
              <a:bodyPr/>
              <a:lstStyle/>
              <a:p>
                <a:r>
                  <a:rPr lang="en-US">
                    <a:noFill/>
                  </a:rPr>
                  <a:t> </a:t>
                </a:r>
              </a:p>
            </p:txBody>
          </p:sp>
        </mc:Fallback>
      </mc:AlternateContent>
      <p:cxnSp>
        <p:nvCxnSpPr>
          <p:cNvPr id="52" name="Straight Arrow Connector 51"/>
          <p:cNvCxnSpPr>
            <a:endCxn id="56" idx="0"/>
          </p:cNvCxnSpPr>
          <p:nvPr/>
        </p:nvCxnSpPr>
        <p:spPr>
          <a:xfrm>
            <a:off x="6213795" y="4386097"/>
            <a:ext cx="630870" cy="41573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Rectangle 53"/>
          <p:cNvSpPr/>
          <p:nvPr/>
        </p:nvSpPr>
        <p:spPr>
          <a:xfrm>
            <a:off x="3243231" y="4801834"/>
            <a:ext cx="2966318" cy="194724"/>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Sitka Banner" panose="02000505000000020004" pitchFamily="2" charset="0"/>
              </a:rPr>
              <a:t>Benign</a:t>
            </a:r>
            <a:endParaRPr lang="en-US" sz="1400" dirty="0">
              <a:latin typeface="Sitka Banner" panose="02000505000000020004" pitchFamily="2" charset="0"/>
            </a:endParaRPr>
          </a:p>
        </p:txBody>
      </p:sp>
      <p:sp>
        <p:nvSpPr>
          <p:cNvPr id="55" name="Rectangle 54"/>
          <p:cNvSpPr/>
          <p:nvPr/>
        </p:nvSpPr>
        <p:spPr>
          <a:xfrm>
            <a:off x="6209549" y="4801834"/>
            <a:ext cx="2966318" cy="19472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Sitka Banner" panose="02000505000000020004" pitchFamily="2" charset="0"/>
              </a:rPr>
              <a:t>Malicious</a:t>
            </a:r>
            <a:endParaRPr lang="en-US" sz="1400" dirty="0">
              <a:latin typeface="Sitka Banner" panose="02000505000000020004" pitchFamily="2" charset="0"/>
            </a:endParaRPr>
          </a:p>
        </p:txBody>
      </p:sp>
      <p:sp>
        <p:nvSpPr>
          <p:cNvPr id="56" name="Oval 55"/>
          <p:cNvSpPr/>
          <p:nvPr/>
        </p:nvSpPr>
        <p:spPr>
          <a:xfrm>
            <a:off x="6749466" y="4801832"/>
            <a:ext cx="190397" cy="19122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9" name="Group 58"/>
          <p:cNvGrpSpPr/>
          <p:nvPr/>
        </p:nvGrpSpPr>
        <p:grpSpPr>
          <a:xfrm>
            <a:off x="8308505" y="1620452"/>
            <a:ext cx="186025" cy="929853"/>
            <a:chOff x="3738451" y="1619186"/>
            <a:chExt cx="186025" cy="929853"/>
          </a:xfrm>
        </p:grpSpPr>
        <p:sp>
          <p:nvSpPr>
            <p:cNvPr id="60" name="Rectangle 59"/>
            <p:cNvSpPr/>
            <p:nvPr/>
          </p:nvSpPr>
          <p:spPr>
            <a:xfrm>
              <a:off x="3738451" y="1619186"/>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1" name="Rectangle 60"/>
            <p:cNvSpPr/>
            <p:nvPr/>
          </p:nvSpPr>
          <p:spPr>
            <a:xfrm>
              <a:off x="3738451" y="1867542"/>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2" name="Rectangle 61"/>
            <p:cNvSpPr/>
            <p:nvPr/>
          </p:nvSpPr>
          <p:spPr>
            <a:xfrm>
              <a:off x="3739773" y="2488209"/>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63" name="Oval 62"/>
          <p:cNvSpPr/>
          <p:nvPr/>
        </p:nvSpPr>
        <p:spPr>
          <a:xfrm>
            <a:off x="5717178" y="4801832"/>
            <a:ext cx="190397" cy="19122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Arrow Connector 63"/>
          <p:cNvCxnSpPr>
            <a:endCxn id="63" idx="0"/>
          </p:cNvCxnSpPr>
          <p:nvPr/>
        </p:nvCxnSpPr>
        <p:spPr>
          <a:xfrm flipH="1">
            <a:off x="5812377" y="4391513"/>
            <a:ext cx="394129" cy="41031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2697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mph" presetSubtype="1" nodeType="clickEffect">
                                  <p:stCondLst>
                                    <p:cond delay="0"/>
                                  </p:stCondLst>
                                  <p:childTnLst>
                                    <p:set>
                                      <p:cBhvr>
                                        <p:cTn id="46" dur="indefinite"/>
                                        <p:tgtEl>
                                          <p:spTgt spid="49"/>
                                        </p:tgtEl>
                                        <p:attrNameLst>
                                          <p:attrName>fillcolor</p:attrName>
                                        </p:attrNameLst>
                                      </p:cBhvr>
                                      <p:to>
                                        <p:clrVal>
                                          <a:srgbClr val="FF0000"/>
                                        </p:clrVal>
                                      </p:to>
                                    </p:set>
                                    <p:set>
                                      <p:cBhvr>
                                        <p:cTn id="47" dur="indefinite"/>
                                        <p:tgtEl>
                                          <p:spTgt spid="49"/>
                                        </p:tgtEl>
                                        <p:attrNameLst>
                                          <p:attrName>fill.type</p:attrName>
                                        </p:attrNameLst>
                                      </p:cBhvr>
                                      <p:to>
                                        <p:strVal val="solid"/>
                                      </p:to>
                                    </p:set>
                                    <p:set>
                                      <p:cBhvr>
                                        <p:cTn id="48" dur="indefinite"/>
                                        <p:tgtEl>
                                          <p:spTgt spid="49"/>
                                        </p:tgtEl>
                                        <p:attrNameLst>
                                          <p:attrName>fill.on</p:attrName>
                                        </p:attrNameLst>
                                      </p:cBhvr>
                                      <p:to>
                                        <p:strVal val="true"/>
                                      </p:to>
                                    </p:set>
                                  </p:childTnLst>
                                </p:cTn>
                              </p:par>
                              <p:par>
                                <p:cTn id="49" presetID="1" presetClass="entr" presetSubtype="0" fill="hold" nodeType="withEffect">
                                  <p:stCondLst>
                                    <p:cond delay="0"/>
                                  </p:stCondLst>
                                  <p:childTnLst>
                                    <p:set>
                                      <p:cBhvr>
                                        <p:cTn id="50" dur="1" fill="hold">
                                          <p:stCondLst>
                                            <p:cond delay="0"/>
                                          </p:stCondLst>
                                        </p:cTn>
                                        <p:tgtEl>
                                          <p:spTgt spid="5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3"/>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4"/>
                                        </p:tgtEl>
                                        <p:attrNameLst>
                                          <p:attrName>style.visibility</p:attrName>
                                        </p:attrNameLst>
                                      </p:cBhvr>
                                      <p:to>
                                        <p:strVal val="visible"/>
                                      </p:to>
                                    </p:set>
                                  </p:childTnLst>
                                </p:cTn>
                              </p:par>
                              <p:par>
                                <p:cTn id="57" presetID="1" presetClass="exit" presetSubtype="0" fill="hold" nodeType="withEffect">
                                  <p:stCondLst>
                                    <p:cond delay="0"/>
                                  </p:stCondLst>
                                  <p:childTnLst>
                                    <p:set>
                                      <p:cBhvr>
                                        <p:cTn id="58" dur="1" fill="hold">
                                          <p:stCondLst>
                                            <p:cond delay="0"/>
                                          </p:stCondLst>
                                        </p:cTn>
                                        <p:tgtEl>
                                          <p:spTgt spid="52"/>
                                        </p:tgtEl>
                                        <p:attrNameLst>
                                          <p:attrName>style.visibility</p:attrName>
                                        </p:attrNameLst>
                                      </p:cBhvr>
                                      <p:to>
                                        <p:strVal val="hidden"/>
                                      </p:to>
                                    </p:set>
                                  </p:childTnLst>
                                </p:cTn>
                              </p:par>
                              <p:par>
                                <p:cTn id="59" presetID="1" presetClass="exit" presetSubtype="0" fill="hold" grpId="1" nodeType="withEffect">
                                  <p:stCondLst>
                                    <p:cond delay="0"/>
                                  </p:stCondLst>
                                  <p:childTnLst>
                                    <p:set>
                                      <p:cBhvr>
                                        <p:cTn id="60" dur="1" fill="hold">
                                          <p:stCondLst>
                                            <p:cond delay="0"/>
                                          </p:stCondLst>
                                        </p:cTn>
                                        <p:tgtEl>
                                          <p:spTgt spid="5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43" grpId="0" animBg="1"/>
      <p:bldP spid="49" grpId="0" animBg="1"/>
      <p:bldP spid="50" grpId="0" animBg="1"/>
      <p:bldP spid="51" grpId="0"/>
      <p:bldP spid="54" grpId="0" animBg="1"/>
      <p:bldP spid="55" grpId="0" animBg="1"/>
      <p:bldP spid="56" grpId="0" animBg="1"/>
      <p:bldP spid="56" grpId="1" animBg="1"/>
      <p:bldP spid="6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rot="2700952">
            <a:off x="575311" y="469271"/>
            <a:ext cx="1299062" cy="1319886"/>
          </a:xfrm>
          <a:prstGeom prst="rect">
            <a:avLst/>
          </a:prstGeom>
          <a:solidFill>
            <a:schemeClr val="bg1"/>
          </a:solidFill>
          <a:ln w="127000" cap="rnd" cmpd="sng" algn="ctr">
            <a:solidFill>
              <a:schemeClr val="accent2">
                <a:lumMod val="50000"/>
              </a:schemeClr>
            </a:solidFill>
            <a:prstDash val="solid"/>
            <a:miter lim="800000"/>
            <a:headEnd type="none" w="med" len="med"/>
            <a:tailEnd type="none" w="med" len="med"/>
          </a:ln>
          <a:effectLst>
            <a:glow>
              <a:schemeClr val="accent1">
                <a:alpha val="40000"/>
              </a:schemeClr>
            </a:glow>
          </a:effectLst>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4" name="TextBox 3"/>
          <p:cNvSpPr txBox="1"/>
          <p:nvPr/>
        </p:nvSpPr>
        <p:spPr>
          <a:xfrm>
            <a:off x="1050716" y="775271"/>
            <a:ext cx="1845458" cy="707886"/>
          </a:xfrm>
          <a:prstGeom prst="rect">
            <a:avLst/>
          </a:prstGeom>
          <a:solidFill>
            <a:schemeClr val="bg1"/>
          </a:solidFill>
        </p:spPr>
        <p:txBody>
          <a:bodyPr wrap="square" rtlCol="0">
            <a:spAutoFit/>
          </a:bodyPr>
          <a:lstStyle/>
          <a:p>
            <a:pPr algn="ctr"/>
            <a:r>
              <a:rPr lang="en-US" sz="4000" dirty="0" err="1" smtClean="0">
                <a:solidFill>
                  <a:srgbClr val="0F6FC6"/>
                </a:solidFill>
                <a:latin typeface="Bernard MT Condensed" panose="02050806060905020404" pitchFamily="18" charset="0"/>
              </a:rPr>
              <a:t>RePO</a:t>
            </a:r>
            <a:r>
              <a:rPr lang="en-US" sz="4000" dirty="0">
                <a:solidFill>
                  <a:srgbClr val="0F6FC6"/>
                </a:solidFill>
                <a:latin typeface="Bernard MT Condensed" panose="02050806060905020404" pitchFamily="18" charset="0"/>
              </a:rPr>
              <a:t>+</a:t>
            </a:r>
            <a:endParaRPr lang="en-US" sz="4000" dirty="0">
              <a:latin typeface="Bernard MT Condensed" panose="02050806060905020404" pitchFamily="18" charset="0"/>
            </a:endParaRPr>
          </a:p>
        </p:txBody>
      </p:sp>
      <p:sp>
        <p:nvSpPr>
          <p:cNvPr id="6" name="TextBox 5"/>
          <p:cNvSpPr txBox="1"/>
          <p:nvPr/>
        </p:nvSpPr>
        <p:spPr>
          <a:xfrm>
            <a:off x="298902" y="2303977"/>
            <a:ext cx="2597272" cy="1569660"/>
          </a:xfrm>
          <a:prstGeom prst="rect">
            <a:avLst/>
          </a:prstGeom>
          <a:noFill/>
        </p:spPr>
        <p:txBody>
          <a:bodyPr wrap="square" rtlCol="0">
            <a:spAutoFit/>
          </a:bodyPr>
          <a:lstStyle/>
          <a:p>
            <a:r>
              <a:rPr lang="en-US" sz="2400" dirty="0" err="1" smtClean="0">
                <a:solidFill>
                  <a:schemeClr val="tx1">
                    <a:lumMod val="75000"/>
                    <a:lumOff val="25000"/>
                  </a:schemeClr>
                </a:solidFill>
                <a:latin typeface="Sitka Banner" panose="02000505000000020004" pitchFamily="2" charset="0"/>
              </a:rPr>
              <a:t>RePO</a:t>
            </a:r>
            <a:r>
              <a:rPr lang="en-US" sz="2400" dirty="0" smtClean="0">
                <a:solidFill>
                  <a:schemeClr val="tx1">
                    <a:lumMod val="75000"/>
                    <a:lumOff val="25000"/>
                  </a:schemeClr>
                </a:solidFill>
                <a:latin typeface="Sitka Banner" panose="02000505000000020004" pitchFamily="2" charset="0"/>
              </a:rPr>
              <a:t>+ is also more robust against the adversarial example attack.</a:t>
            </a:r>
            <a:endParaRPr lang="en-US" sz="2400" dirty="0">
              <a:solidFill>
                <a:schemeClr val="tx1">
                  <a:lumMod val="75000"/>
                  <a:lumOff val="25000"/>
                </a:schemeClr>
              </a:solidFill>
              <a:latin typeface="Sitka Banner" panose="02000505000000020004" pitchFamily="2" charset="0"/>
            </a:endParaRPr>
          </a:p>
        </p:txBody>
      </p:sp>
      <p:grpSp>
        <p:nvGrpSpPr>
          <p:cNvPr id="7" name="Group"/>
          <p:cNvGrpSpPr/>
          <p:nvPr/>
        </p:nvGrpSpPr>
        <p:grpSpPr>
          <a:xfrm>
            <a:off x="4813637" y="1336401"/>
            <a:ext cx="2564725" cy="1437498"/>
            <a:chOff x="2872471" y="188815"/>
            <a:chExt cx="6495270" cy="3640522"/>
          </a:xfrm>
        </p:grpSpPr>
        <p:sp>
          <p:nvSpPr>
            <p:cNvPr id="8" name="Rectangle"/>
            <p:cNvSpPr/>
            <p:nvPr/>
          </p:nvSpPr>
          <p:spPr>
            <a:xfrm>
              <a:off x="2872471" y="568502"/>
              <a:ext cx="478070"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9" name="Rectangle"/>
            <p:cNvSpPr/>
            <p:nvPr/>
          </p:nvSpPr>
          <p:spPr>
            <a:xfrm>
              <a:off x="4376771" y="188815"/>
              <a:ext cx="478070"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0" name="Rectangle"/>
            <p:cNvSpPr/>
            <p:nvPr/>
          </p:nvSpPr>
          <p:spPr>
            <a:xfrm>
              <a:off x="5882089" y="626400"/>
              <a:ext cx="478070" cy="2704634"/>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1" name="Rectangle"/>
            <p:cNvSpPr/>
            <p:nvPr/>
          </p:nvSpPr>
          <p:spPr>
            <a:xfrm>
              <a:off x="7385372" y="188815"/>
              <a:ext cx="478069" cy="3640522"/>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2" name="Rectangle"/>
            <p:cNvSpPr/>
            <p:nvPr/>
          </p:nvSpPr>
          <p:spPr>
            <a:xfrm>
              <a:off x="8889672" y="568502"/>
              <a:ext cx="478069" cy="2896269"/>
            </a:xfrm>
            <a:prstGeom prst="rect">
              <a:avLst/>
            </a:prstGeom>
            <a:solidFill>
              <a:schemeClr val="accent1"/>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3" name="Line"/>
            <p:cNvSpPr/>
            <p:nvPr/>
          </p:nvSpPr>
          <p:spPr>
            <a:xfrm flipV="1">
              <a:off x="3360287" y="798484"/>
              <a:ext cx="1001070" cy="53108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4" name="Line"/>
            <p:cNvSpPr/>
            <p:nvPr/>
          </p:nvSpPr>
          <p:spPr>
            <a:xfrm flipV="1">
              <a:off x="3329503" y="847033"/>
              <a:ext cx="1023588" cy="182324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5" name="Line"/>
            <p:cNvSpPr/>
            <p:nvPr/>
          </p:nvSpPr>
          <p:spPr>
            <a:xfrm flipV="1">
              <a:off x="3316829" y="1791803"/>
              <a:ext cx="1035127" cy="8966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6" name="Line"/>
            <p:cNvSpPr/>
            <p:nvPr/>
          </p:nvSpPr>
          <p:spPr>
            <a:xfrm>
              <a:off x="3330278" y="2653266"/>
              <a:ext cx="998667" cy="45064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7" name="Line"/>
            <p:cNvSpPr/>
            <p:nvPr/>
          </p:nvSpPr>
          <p:spPr>
            <a:xfrm>
              <a:off x="3354706" y="1364774"/>
              <a:ext cx="998667" cy="45064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8" name="Line"/>
            <p:cNvSpPr/>
            <p:nvPr/>
          </p:nvSpPr>
          <p:spPr>
            <a:xfrm>
              <a:off x="3374967" y="1343365"/>
              <a:ext cx="990894" cy="1826711"/>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19" name="Line"/>
            <p:cNvSpPr/>
            <p:nvPr/>
          </p:nvSpPr>
          <p:spPr>
            <a:xfrm>
              <a:off x="4866879" y="75394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0" name="Line"/>
            <p:cNvSpPr/>
            <p:nvPr/>
          </p:nvSpPr>
          <p:spPr>
            <a:xfrm>
              <a:off x="4861762" y="1845158"/>
              <a:ext cx="1024951"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1" name="Line"/>
            <p:cNvSpPr/>
            <p:nvPr/>
          </p:nvSpPr>
          <p:spPr>
            <a:xfrm>
              <a:off x="4874707"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2" name="Line"/>
            <p:cNvSpPr/>
            <p:nvPr/>
          </p:nvSpPr>
          <p:spPr>
            <a:xfrm>
              <a:off x="4919034"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3" name="Line"/>
            <p:cNvSpPr/>
            <p:nvPr/>
          </p:nvSpPr>
          <p:spPr>
            <a:xfrm>
              <a:off x="4865731"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4" name="Line"/>
            <p:cNvSpPr/>
            <p:nvPr/>
          </p:nvSpPr>
          <p:spPr>
            <a:xfrm flipV="1">
              <a:off x="4855061"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5" name="Line"/>
            <p:cNvSpPr/>
            <p:nvPr/>
          </p:nvSpPr>
          <p:spPr>
            <a:xfrm>
              <a:off x="4856250" y="1872091"/>
              <a:ext cx="1000108"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6" name="Line"/>
            <p:cNvSpPr/>
            <p:nvPr/>
          </p:nvSpPr>
          <p:spPr>
            <a:xfrm flipV="1">
              <a:off x="4873158" y="785598"/>
              <a:ext cx="989131"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7" name="Line"/>
            <p:cNvSpPr/>
            <p:nvPr/>
          </p:nvSpPr>
          <p:spPr>
            <a:xfrm flipV="1">
              <a:off x="4858962" y="1855459"/>
              <a:ext cx="998586"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8" name="Line"/>
            <p:cNvSpPr/>
            <p:nvPr/>
          </p:nvSpPr>
          <p:spPr>
            <a:xfrm>
              <a:off x="6383555" y="753949"/>
              <a:ext cx="1024951"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29" name="Line"/>
            <p:cNvSpPr/>
            <p:nvPr/>
          </p:nvSpPr>
          <p:spPr>
            <a:xfrm>
              <a:off x="6378439" y="1845158"/>
              <a:ext cx="1024950" cy="998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0" name="Line"/>
            <p:cNvSpPr/>
            <p:nvPr/>
          </p:nvSpPr>
          <p:spPr>
            <a:xfrm>
              <a:off x="6391383" y="3161959"/>
              <a:ext cx="1024950" cy="998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1" name="Line"/>
            <p:cNvSpPr/>
            <p:nvPr/>
          </p:nvSpPr>
          <p:spPr>
            <a:xfrm>
              <a:off x="6435710" y="780941"/>
              <a:ext cx="947941" cy="107232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2" name="Line"/>
            <p:cNvSpPr/>
            <p:nvPr/>
          </p:nvSpPr>
          <p:spPr>
            <a:xfrm>
              <a:off x="6382408" y="736373"/>
              <a:ext cx="979434" cy="24846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3" name="Line"/>
            <p:cNvSpPr/>
            <p:nvPr/>
          </p:nvSpPr>
          <p:spPr>
            <a:xfrm flipV="1">
              <a:off x="6371737" y="775675"/>
              <a:ext cx="1031842" cy="107743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4" name="Line"/>
            <p:cNvSpPr/>
            <p:nvPr/>
          </p:nvSpPr>
          <p:spPr>
            <a:xfrm>
              <a:off x="6372926" y="1872091"/>
              <a:ext cx="1000109" cy="1303594"/>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5" name="Line"/>
            <p:cNvSpPr/>
            <p:nvPr/>
          </p:nvSpPr>
          <p:spPr>
            <a:xfrm flipV="1">
              <a:off x="6389835" y="785598"/>
              <a:ext cx="989130" cy="2386272"/>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6" name="Line"/>
            <p:cNvSpPr/>
            <p:nvPr/>
          </p:nvSpPr>
          <p:spPr>
            <a:xfrm flipV="1">
              <a:off x="6375638" y="1855459"/>
              <a:ext cx="998587" cy="131952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7" name="Line"/>
            <p:cNvSpPr/>
            <p:nvPr/>
          </p:nvSpPr>
          <p:spPr>
            <a:xfrm>
              <a:off x="7878471" y="801919"/>
              <a:ext cx="1005733" cy="6511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8" name="Line"/>
            <p:cNvSpPr/>
            <p:nvPr/>
          </p:nvSpPr>
          <p:spPr>
            <a:xfrm flipV="1">
              <a:off x="7875658" y="1444649"/>
              <a:ext cx="1029119" cy="378065"/>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39" name="Line"/>
            <p:cNvSpPr/>
            <p:nvPr/>
          </p:nvSpPr>
          <p:spPr>
            <a:xfrm flipV="1">
              <a:off x="7852856" y="1488297"/>
              <a:ext cx="1028192" cy="1653503"/>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0" name="Line"/>
            <p:cNvSpPr/>
            <p:nvPr/>
          </p:nvSpPr>
          <p:spPr>
            <a:xfrm flipV="1">
              <a:off x="7875658" y="2439623"/>
              <a:ext cx="988986" cy="667327"/>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1" name="Line"/>
            <p:cNvSpPr/>
            <p:nvPr/>
          </p:nvSpPr>
          <p:spPr>
            <a:xfrm>
              <a:off x="7884808" y="1835413"/>
              <a:ext cx="961356" cy="646856"/>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42" name="Line"/>
            <p:cNvSpPr/>
            <p:nvPr/>
          </p:nvSpPr>
          <p:spPr>
            <a:xfrm>
              <a:off x="7888975" y="804937"/>
              <a:ext cx="967299" cy="1735678"/>
            </a:xfrm>
            <a:prstGeom prst="line">
              <a:avLst/>
            </a:prstGeom>
            <a:noFill/>
            <a:ln w="25400" cap="flat">
              <a:solidFill>
                <a:srgbClr val="000000"/>
              </a:solidFill>
              <a:prstDash val="solid"/>
              <a:miter lim="400000"/>
              <a:tailEnd type="triangle" w="med" len="med"/>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sp>
        <p:nvSpPr>
          <p:cNvPr id="43" name="Rectangle"/>
          <p:cNvSpPr/>
          <p:nvPr/>
        </p:nvSpPr>
        <p:spPr>
          <a:xfrm>
            <a:off x="3642294" y="1428930"/>
            <a:ext cx="184023" cy="1143622"/>
          </a:xfrm>
          <a:prstGeom prst="rect">
            <a:avLst/>
          </a:prstGeom>
          <a:solidFill>
            <a:srgbClr val="FF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grpSp>
        <p:nvGrpSpPr>
          <p:cNvPr id="58" name="Group 57"/>
          <p:cNvGrpSpPr/>
          <p:nvPr/>
        </p:nvGrpSpPr>
        <p:grpSpPr>
          <a:xfrm>
            <a:off x="3642927" y="1561792"/>
            <a:ext cx="186025" cy="929853"/>
            <a:chOff x="3738451" y="1619186"/>
            <a:chExt cx="186025" cy="929853"/>
          </a:xfrm>
        </p:grpSpPr>
        <p:sp>
          <p:nvSpPr>
            <p:cNvPr id="44" name="Rectangle 43"/>
            <p:cNvSpPr/>
            <p:nvPr/>
          </p:nvSpPr>
          <p:spPr>
            <a:xfrm>
              <a:off x="3738451" y="1619186"/>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5" name="Rectangle 44"/>
            <p:cNvSpPr/>
            <p:nvPr/>
          </p:nvSpPr>
          <p:spPr>
            <a:xfrm>
              <a:off x="3738451" y="1867542"/>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6" name="Rectangle 45"/>
            <p:cNvSpPr/>
            <p:nvPr/>
          </p:nvSpPr>
          <p:spPr>
            <a:xfrm>
              <a:off x="3739773" y="2488209"/>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cxnSp>
        <p:nvCxnSpPr>
          <p:cNvPr id="47" name="Straight Arrow Connector 46"/>
          <p:cNvCxnSpPr/>
          <p:nvPr/>
        </p:nvCxnSpPr>
        <p:spPr>
          <a:xfrm>
            <a:off x="4221469" y="1997682"/>
            <a:ext cx="415029" cy="611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Left Brace 49"/>
          <p:cNvSpPr/>
          <p:nvPr/>
        </p:nvSpPr>
        <p:spPr>
          <a:xfrm rot="16200000">
            <a:off x="5996055" y="1478632"/>
            <a:ext cx="381268" cy="4613038"/>
          </a:xfrm>
          <a:prstGeom prst="leftBrace">
            <a:avLst>
              <a:gd name="adj1" fmla="val 8333"/>
              <a:gd name="adj2" fmla="val 5065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51" name="TextBox 50"/>
              <p:cNvSpPr txBox="1"/>
              <p:nvPr/>
            </p:nvSpPr>
            <p:spPr>
              <a:xfrm>
                <a:off x="4787874" y="3952849"/>
                <a:ext cx="2919550" cy="788036"/>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sz="1600" i="1">
                          <a:latin typeface="Cambria Math" panose="02040503050406030204" pitchFamily="18" charset="0"/>
                        </a:rPr>
                        <m:t>𝐹𝑖𝑛𝑎𝑙𝑆𝑐𝑜𝑟𝑒</m:t>
                      </m:r>
                      <m:d>
                        <m:dPr>
                          <m:ctrlPr>
                            <a:rPr lang="en-US" sz="1600" i="1">
                              <a:latin typeface="Cambria Math" panose="02040503050406030204" pitchFamily="18" charset="0"/>
                            </a:rPr>
                          </m:ctrlPr>
                        </m:dPr>
                        <m:e>
                          <m:r>
                            <a:rPr lang="en-US" sz="1600" i="1">
                              <a:latin typeface="Cambria Math" panose="02040503050406030204" pitchFamily="18" charset="0"/>
                            </a:rPr>
                            <m:t>𝑥</m:t>
                          </m:r>
                        </m:e>
                      </m:d>
                      <m:r>
                        <a:rPr lang="en-US" sz="1600" i="1">
                          <a:latin typeface="Cambria Math" panose="02040503050406030204" pitchFamily="18" charset="0"/>
                        </a:rPr>
                        <m:t>=</m:t>
                      </m:r>
                      <m:nary>
                        <m:naryPr>
                          <m:chr m:val="∑"/>
                          <m:ctrlPr>
                            <a:rPr lang="en-US" sz="1600" i="1">
                              <a:latin typeface="Cambria Math" panose="02040503050406030204" pitchFamily="18" charset="0"/>
                            </a:rPr>
                          </m:ctrlPr>
                        </m:naryPr>
                        <m:sub>
                          <m:r>
                            <m:rPr>
                              <m:brk m:alnAt="23"/>
                            </m:rPr>
                            <a:rPr lang="en-US" sz="1600" i="1">
                              <a:latin typeface="Cambria Math" panose="02040503050406030204" pitchFamily="18" charset="0"/>
                            </a:rPr>
                            <m:t>𝑖</m:t>
                          </m:r>
                          <m:r>
                            <a:rPr lang="en-US" sz="1600" i="1">
                              <a:latin typeface="Cambria Math" panose="02040503050406030204" pitchFamily="18" charset="0"/>
                            </a:rPr>
                            <m:t>=1</m:t>
                          </m:r>
                        </m:sub>
                        <m:sup>
                          <m:r>
                            <a:rPr lang="en-US" sz="1600" i="1">
                              <a:latin typeface="Cambria Math" panose="02040503050406030204" pitchFamily="18" charset="0"/>
                            </a:rPr>
                            <m:t>5</m:t>
                          </m:r>
                        </m:sup>
                        <m:e>
                          <m:r>
                            <a:rPr lang="en-US" sz="1600" i="1">
                              <a:latin typeface="Cambria Math" panose="02040503050406030204" pitchFamily="18" charset="0"/>
                            </a:rPr>
                            <m:t>𝑀𝑖𝑛</m:t>
                          </m:r>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𝐺</m:t>
                              </m:r>
                            </m:e>
                            <m:sub>
                              <m:r>
                                <a:rPr lang="en-US" sz="1600" i="1">
                                  <a:latin typeface="Cambria Math" panose="02040503050406030204" pitchFamily="18" charset="0"/>
                                </a:rPr>
                                <m:t>𝑖</m:t>
                              </m:r>
                            </m:sub>
                          </m:sSub>
                          <m:r>
                            <a:rPr lang="en-US" sz="1600" i="1">
                              <a:latin typeface="Cambria Math" panose="02040503050406030204" pitchFamily="18" charset="0"/>
                            </a:rPr>
                            <m:t>)</m:t>
                          </m:r>
                        </m:e>
                      </m:nary>
                      <m:r>
                        <a:rPr lang="en-US" sz="1600" i="1">
                          <a:latin typeface="Cambria Math" panose="02040503050406030204" pitchFamily="18" charset="0"/>
                        </a:rPr>
                        <m:t> </m:t>
                      </m:r>
                    </m:oMath>
                  </m:oMathPara>
                </a14:m>
                <a:endParaRPr lang="en-US" sz="1600" dirty="0">
                  <a:latin typeface="Sitka Banner" panose="02000505000000020004" pitchFamily="2" charset="0"/>
                </a:endParaRPr>
              </a:p>
            </p:txBody>
          </p:sp>
        </mc:Choice>
        <mc:Fallback xmlns="">
          <p:sp>
            <p:nvSpPr>
              <p:cNvPr id="51" name="TextBox 50"/>
              <p:cNvSpPr txBox="1">
                <a:spLocks noRot="1" noChangeAspect="1" noMove="1" noResize="1" noEditPoints="1" noAdjustHandles="1" noChangeArrowheads="1" noChangeShapeType="1" noTextEdit="1"/>
              </p:cNvSpPr>
              <p:nvPr/>
            </p:nvSpPr>
            <p:spPr>
              <a:xfrm>
                <a:off x="4787874" y="3952849"/>
                <a:ext cx="2919550" cy="788036"/>
              </a:xfrm>
              <a:prstGeom prst="rect">
                <a:avLst/>
              </a:prstGeom>
              <a:blipFill>
                <a:blip r:embed="rId3"/>
                <a:stretch>
                  <a:fillRect/>
                </a:stretch>
              </a:blipFill>
            </p:spPr>
            <p:txBody>
              <a:bodyPr/>
              <a:lstStyle/>
              <a:p>
                <a:r>
                  <a:rPr lang="en-US">
                    <a:noFill/>
                  </a:rPr>
                  <a:t> </a:t>
                </a:r>
              </a:p>
            </p:txBody>
          </p:sp>
        </mc:Fallback>
      </mc:AlternateContent>
      <p:cxnSp>
        <p:nvCxnSpPr>
          <p:cNvPr id="52" name="Straight Arrow Connector 51"/>
          <p:cNvCxnSpPr>
            <a:endCxn id="56" idx="1"/>
          </p:cNvCxnSpPr>
          <p:nvPr/>
        </p:nvCxnSpPr>
        <p:spPr>
          <a:xfrm>
            <a:off x="6213795" y="4673723"/>
            <a:ext cx="210003" cy="44373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Rectangle 53"/>
          <p:cNvSpPr/>
          <p:nvPr/>
        </p:nvSpPr>
        <p:spPr>
          <a:xfrm>
            <a:off x="3243231" y="5089460"/>
            <a:ext cx="2966318" cy="194724"/>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Sitka Banner" panose="02000505000000020004" pitchFamily="2" charset="0"/>
              </a:rPr>
              <a:t>Benign</a:t>
            </a:r>
            <a:endParaRPr lang="en-US" sz="1400" dirty="0">
              <a:latin typeface="Sitka Banner" panose="02000505000000020004" pitchFamily="2" charset="0"/>
            </a:endParaRPr>
          </a:p>
        </p:txBody>
      </p:sp>
      <p:sp>
        <p:nvSpPr>
          <p:cNvPr id="55" name="Rectangle 54"/>
          <p:cNvSpPr/>
          <p:nvPr/>
        </p:nvSpPr>
        <p:spPr>
          <a:xfrm>
            <a:off x="6209549" y="5089460"/>
            <a:ext cx="2966318" cy="194724"/>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Sitka Banner" panose="02000505000000020004" pitchFamily="2" charset="0"/>
              </a:rPr>
              <a:t>Malicious</a:t>
            </a:r>
            <a:endParaRPr lang="en-US" sz="1400" dirty="0">
              <a:latin typeface="Sitka Banner" panose="02000505000000020004" pitchFamily="2" charset="0"/>
            </a:endParaRPr>
          </a:p>
        </p:txBody>
      </p:sp>
      <p:sp>
        <p:nvSpPr>
          <p:cNvPr id="56" name="Oval 55"/>
          <p:cNvSpPr/>
          <p:nvPr/>
        </p:nvSpPr>
        <p:spPr>
          <a:xfrm>
            <a:off x="6395915" y="5089458"/>
            <a:ext cx="190397" cy="191223"/>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7" name="Group 66"/>
          <p:cNvGrpSpPr/>
          <p:nvPr/>
        </p:nvGrpSpPr>
        <p:grpSpPr>
          <a:xfrm>
            <a:off x="3368158" y="1803577"/>
            <a:ext cx="1222215" cy="1795526"/>
            <a:chOff x="1185419" y="3095145"/>
            <a:chExt cx="1222215" cy="1795526"/>
          </a:xfrm>
        </p:grpSpPr>
        <p:sp>
          <p:nvSpPr>
            <p:cNvPr id="68" name="Rectangle"/>
            <p:cNvSpPr/>
            <p:nvPr/>
          </p:nvSpPr>
          <p:spPr>
            <a:xfrm>
              <a:off x="1691757" y="3095145"/>
              <a:ext cx="184023" cy="1143622"/>
            </a:xfrm>
            <a:prstGeom prst="rect">
              <a:avLst/>
            </a:prstGeom>
            <a:solidFill>
              <a:srgbClr val="FF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69" name="Rectangle"/>
            <p:cNvSpPr/>
            <p:nvPr/>
          </p:nvSpPr>
          <p:spPr>
            <a:xfrm>
              <a:off x="2223611" y="3455112"/>
              <a:ext cx="184023" cy="1143622"/>
            </a:xfrm>
            <a:prstGeom prst="rect">
              <a:avLst/>
            </a:prstGeom>
            <a:solidFill>
              <a:srgbClr val="FF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70" name="TextBox 69"/>
            <p:cNvSpPr txBox="1"/>
            <p:nvPr/>
          </p:nvSpPr>
          <p:spPr>
            <a:xfrm rot="3142096">
              <a:off x="1946761" y="3445685"/>
              <a:ext cx="314325" cy="523220"/>
            </a:xfrm>
            <a:prstGeom prst="rect">
              <a:avLst/>
            </a:prstGeom>
            <a:noFill/>
          </p:spPr>
          <p:txBody>
            <a:bodyPr wrap="square" rtlCol="0">
              <a:spAutoFit/>
            </a:bodyPr>
            <a:lstStyle/>
            <a:p>
              <a:r>
                <a:rPr lang="en-US" sz="2800" dirty="0" smtClean="0">
                  <a:solidFill>
                    <a:schemeClr val="accent1"/>
                  </a:solidFill>
                </a:rPr>
                <a:t>…</a:t>
              </a:r>
              <a:endParaRPr lang="en-US" sz="2800" dirty="0">
                <a:solidFill>
                  <a:schemeClr val="accent1"/>
                </a:solidFill>
              </a:endParaRPr>
            </a:p>
          </p:txBody>
        </p:sp>
        <p:sp>
          <p:nvSpPr>
            <p:cNvPr id="71" name="Left Brace 70"/>
            <p:cNvSpPr/>
            <p:nvPr/>
          </p:nvSpPr>
          <p:spPr>
            <a:xfrm rot="18491542">
              <a:off x="1615548" y="3915832"/>
              <a:ext cx="262650" cy="1122908"/>
            </a:xfrm>
            <a:prstGeom prst="leftBrace">
              <a:avLst>
                <a:gd name="adj1" fmla="val 8333"/>
                <a:gd name="adj2" fmla="val 5065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2" name="TextBox 71"/>
            <p:cNvSpPr txBox="1"/>
            <p:nvPr/>
          </p:nvSpPr>
          <p:spPr>
            <a:xfrm rot="2370250">
              <a:off x="1203270" y="4521339"/>
              <a:ext cx="586046" cy="369332"/>
            </a:xfrm>
            <a:prstGeom prst="rect">
              <a:avLst/>
            </a:prstGeom>
            <a:noFill/>
          </p:spPr>
          <p:txBody>
            <a:bodyPr wrap="square" rtlCol="0">
              <a:spAutoFit/>
            </a:bodyPr>
            <a:lstStyle/>
            <a:p>
              <a:pPr algn="ctr"/>
              <a:r>
                <a:rPr lang="en-US" dirty="0" smtClean="0">
                  <a:solidFill>
                    <a:schemeClr val="accent1"/>
                  </a:solidFill>
                </a:rPr>
                <a:t>100</a:t>
              </a:r>
              <a:endParaRPr lang="en-US" dirty="0">
                <a:solidFill>
                  <a:schemeClr val="accent1"/>
                </a:solidFill>
              </a:endParaRPr>
            </a:p>
          </p:txBody>
        </p:sp>
      </p:grpSp>
      <p:grpSp>
        <p:nvGrpSpPr>
          <p:cNvPr id="73" name="Group 72"/>
          <p:cNvGrpSpPr/>
          <p:nvPr/>
        </p:nvGrpSpPr>
        <p:grpSpPr>
          <a:xfrm>
            <a:off x="3872531" y="1930724"/>
            <a:ext cx="186025" cy="929853"/>
            <a:chOff x="3738451" y="1619186"/>
            <a:chExt cx="186025" cy="929853"/>
          </a:xfrm>
        </p:grpSpPr>
        <p:sp>
          <p:nvSpPr>
            <p:cNvPr id="74" name="Rectangle 73"/>
            <p:cNvSpPr/>
            <p:nvPr/>
          </p:nvSpPr>
          <p:spPr>
            <a:xfrm>
              <a:off x="3738451" y="1619186"/>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5" name="Rectangle 74"/>
            <p:cNvSpPr/>
            <p:nvPr/>
          </p:nvSpPr>
          <p:spPr>
            <a:xfrm>
              <a:off x="3738451" y="1867542"/>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6" name="Rectangle 75"/>
            <p:cNvSpPr/>
            <p:nvPr/>
          </p:nvSpPr>
          <p:spPr>
            <a:xfrm>
              <a:off x="3739773" y="2488209"/>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77" name="Group 76"/>
          <p:cNvGrpSpPr/>
          <p:nvPr/>
        </p:nvGrpSpPr>
        <p:grpSpPr>
          <a:xfrm>
            <a:off x="4404960" y="2288622"/>
            <a:ext cx="186025" cy="929853"/>
            <a:chOff x="3738451" y="1619186"/>
            <a:chExt cx="186025" cy="929853"/>
          </a:xfrm>
        </p:grpSpPr>
        <p:sp>
          <p:nvSpPr>
            <p:cNvPr id="78" name="Rectangle 77"/>
            <p:cNvSpPr/>
            <p:nvPr/>
          </p:nvSpPr>
          <p:spPr>
            <a:xfrm>
              <a:off x="3738451" y="1619186"/>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9" name="Rectangle 78"/>
            <p:cNvSpPr/>
            <p:nvPr/>
          </p:nvSpPr>
          <p:spPr>
            <a:xfrm>
              <a:off x="3738451" y="1867542"/>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0" name="Rectangle 79"/>
            <p:cNvSpPr/>
            <p:nvPr/>
          </p:nvSpPr>
          <p:spPr>
            <a:xfrm>
              <a:off x="3739773" y="2488209"/>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81" name="Group 80"/>
          <p:cNvGrpSpPr/>
          <p:nvPr/>
        </p:nvGrpSpPr>
        <p:grpSpPr>
          <a:xfrm>
            <a:off x="3646954" y="1552610"/>
            <a:ext cx="942918" cy="1690417"/>
            <a:chOff x="1477540" y="3010554"/>
            <a:chExt cx="942918" cy="1690417"/>
          </a:xfrm>
        </p:grpSpPr>
        <p:sp>
          <p:nvSpPr>
            <p:cNvPr id="82" name="Rectangle 81"/>
            <p:cNvSpPr/>
            <p:nvPr/>
          </p:nvSpPr>
          <p:spPr>
            <a:xfrm>
              <a:off x="1477540" y="3010554"/>
              <a:ext cx="184703" cy="353233"/>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3" name="Rectangle 82"/>
            <p:cNvSpPr/>
            <p:nvPr/>
          </p:nvSpPr>
          <p:spPr>
            <a:xfrm>
              <a:off x="1703777" y="3812472"/>
              <a:ext cx="184703" cy="353233"/>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4" name="Rectangle 83"/>
            <p:cNvSpPr/>
            <p:nvPr/>
          </p:nvSpPr>
          <p:spPr>
            <a:xfrm>
              <a:off x="1703776" y="3385878"/>
              <a:ext cx="184703" cy="200335"/>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5" name="Rectangle 84"/>
            <p:cNvSpPr/>
            <p:nvPr/>
          </p:nvSpPr>
          <p:spPr>
            <a:xfrm>
              <a:off x="2235755" y="3735361"/>
              <a:ext cx="184703" cy="470585"/>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6" name="Rectangle 85"/>
            <p:cNvSpPr/>
            <p:nvPr/>
          </p:nvSpPr>
          <p:spPr>
            <a:xfrm>
              <a:off x="2235546" y="4586352"/>
              <a:ext cx="184703" cy="114619"/>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2" name="Group 1"/>
          <p:cNvGrpSpPr/>
          <p:nvPr/>
        </p:nvGrpSpPr>
        <p:grpSpPr>
          <a:xfrm>
            <a:off x="7592279" y="1427517"/>
            <a:ext cx="1579376" cy="2170173"/>
            <a:chOff x="7592279" y="1427517"/>
            <a:chExt cx="1579376" cy="2170173"/>
          </a:xfrm>
        </p:grpSpPr>
        <p:cxnSp>
          <p:nvCxnSpPr>
            <p:cNvPr id="48" name="Straight Arrow Connector 47"/>
            <p:cNvCxnSpPr/>
            <p:nvPr/>
          </p:nvCxnSpPr>
          <p:spPr>
            <a:xfrm>
              <a:off x="7592279" y="2046125"/>
              <a:ext cx="415029" cy="611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7" name="Rectangle"/>
            <p:cNvSpPr/>
            <p:nvPr/>
          </p:nvSpPr>
          <p:spPr>
            <a:xfrm>
              <a:off x="8222964" y="1427517"/>
              <a:ext cx="184023" cy="1143622"/>
            </a:xfrm>
            <a:prstGeom prst="rect">
              <a:avLst/>
            </a:prstGeom>
            <a:solidFill>
              <a:srgbClr val="FF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91" name="Rectangle 90"/>
            <p:cNvSpPr/>
            <p:nvPr/>
          </p:nvSpPr>
          <p:spPr>
            <a:xfrm>
              <a:off x="8224919" y="2429402"/>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93" name="Group 92"/>
            <p:cNvGrpSpPr/>
            <p:nvPr/>
          </p:nvGrpSpPr>
          <p:grpSpPr>
            <a:xfrm>
              <a:off x="7948828" y="1802164"/>
              <a:ext cx="1222215" cy="1795526"/>
              <a:chOff x="1185419" y="3095145"/>
              <a:chExt cx="1222215" cy="1795526"/>
            </a:xfrm>
          </p:grpSpPr>
          <p:sp>
            <p:nvSpPr>
              <p:cNvPr id="94" name="Rectangle"/>
              <p:cNvSpPr/>
              <p:nvPr/>
            </p:nvSpPr>
            <p:spPr>
              <a:xfrm>
                <a:off x="1691757" y="3095145"/>
                <a:ext cx="184023" cy="1143622"/>
              </a:xfrm>
              <a:prstGeom prst="rect">
                <a:avLst/>
              </a:prstGeom>
              <a:solidFill>
                <a:srgbClr val="FF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95" name="Rectangle"/>
              <p:cNvSpPr/>
              <p:nvPr/>
            </p:nvSpPr>
            <p:spPr>
              <a:xfrm>
                <a:off x="2223611" y="3455112"/>
                <a:ext cx="184023" cy="1143622"/>
              </a:xfrm>
              <a:prstGeom prst="rect">
                <a:avLst/>
              </a:prstGeom>
              <a:solidFill>
                <a:srgbClr val="FF0000"/>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p>
            </p:txBody>
          </p:sp>
          <p:sp>
            <p:nvSpPr>
              <p:cNvPr id="96" name="TextBox 95"/>
              <p:cNvSpPr txBox="1"/>
              <p:nvPr/>
            </p:nvSpPr>
            <p:spPr>
              <a:xfrm rot="3142096">
                <a:off x="1946761" y="3445685"/>
                <a:ext cx="314325" cy="523220"/>
              </a:xfrm>
              <a:prstGeom prst="rect">
                <a:avLst/>
              </a:prstGeom>
              <a:noFill/>
            </p:spPr>
            <p:txBody>
              <a:bodyPr wrap="square" rtlCol="0">
                <a:spAutoFit/>
              </a:bodyPr>
              <a:lstStyle/>
              <a:p>
                <a:r>
                  <a:rPr lang="en-US" sz="2800" dirty="0" smtClean="0">
                    <a:solidFill>
                      <a:schemeClr val="accent1"/>
                    </a:solidFill>
                  </a:rPr>
                  <a:t>…</a:t>
                </a:r>
                <a:endParaRPr lang="en-US" sz="2800" dirty="0">
                  <a:solidFill>
                    <a:schemeClr val="accent1"/>
                  </a:solidFill>
                </a:endParaRPr>
              </a:p>
            </p:txBody>
          </p:sp>
          <p:sp>
            <p:nvSpPr>
              <p:cNvPr id="97" name="Left Brace 96"/>
              <p:cNvSpPr/>
              <p:nvPr/>
            </p:nvSpPr>
            <p:spPr>
              <a:xfrm rot="18491542">
                <a:off x="1615548" y="3915832"/>
                <a:ext cx="262650" cy="1122908"/>
              </a:xfrm>
              <a:prstGeom prst="leftBrace">
                <a:avLst>
                  <a:gd name="adj1" fmla="val 8333"/>
                  <a:gd name="adj2" fmla="val 50653"/>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8" name="TextBox 97"/>
              <p:cNvSpPr txBox="1"/>
              <p:nvPr/>
            </p:nvSpPr>
            <p:spPr>
              <a:xfrm rot="2370250">
                <a:off x="1203270" y="4521339"/>
                <a:ext cx="586046" cy="369332"/>
              </a:xfrm>
              <a:prstGeom prst="rect">
                <a:avLst/>
              </a:prstGeom>
              <a:noFill/>
            </p:spPr>
            <p:txBody>
              <a:bodyPr wrap="square" rtlCol="0">
                <a:spAutoFit/>
              </a:bodyPr>
              <a:lstStyle/>
              <a:p>
                <a:pPr algn="ctr"/>
                <a:r>
                  <a:rPr lang="en-US" dirty="0" smtClean="0">
                    <a:solidFill>
                      <a:schemeClr val="accent1"/>
                    </a:solidFill>
                  </a:rPr>
                  <a:t>100</a:t>
                </a:r>
                <a:endParaRPr lang="en-US" dirty="0">
                  <a:solidFill>
                    <a:schemeClr val="accent1"/>
                  </a:solidFill>
                </a:endParaRPr>
              </a:p>
            </p:txBody>
          </p:sp>
        </p:grpSp>
        <p:grpSp>
          <p:nvGrpSpPr>
            <p:cNvPr id="99" name="Group 98"/>
            <p:cNvGrpSpPr/>
            <p:nvPr/>
          </p:nvGrpSpPr>
          <p:grpSpPr>
            <a:xfrm>
              <a:off x="8454523" y="2177667"/>
              <a:ext cx="185762" cy="681497"/>
              <a:chOff x="3739773" y="1867542"/>
              <a:chExt cx="185762" cy="681497"/>
            </a:xfrm>
          </p:grpSpPr>
          <p:sp>
            <p:nvSpPr>
              <p:cNvPr id="101" name="Rectangle 100"/>
              <p:cNvSpPr/>
              <p:nvPr/>
            </p:nvSpPr>
            <p:spPr>
              <a:xfrm>
                <a:off x="3740832" y="1867542"/>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2" name="Rectangle 101"/>
              <p:cNvSpPr/>
              <p:nvPr/>
            </p:nvSpPr>
            <p:spPr>
              <a:xfrm>
                <a:off x="3739773" y="2488209"/>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03" name="Group 102"/>
            <p:cNvGrpSpPr/>
            <p:nvPr/>
          </p:nvGrpSpPr>
          <p:grpSpPr>
            <a:xfrm>
              <a:off x="8985630" y="2287209"/>
              <a:ext cx="186025" cy="929853"/>
              <a:chOff x="3738451" y="1619186"/>
              <a:chExt cx="186025" cy="929853"/>
            </a:xfrm>
          </p:grpSpPr>
          <p:sp>
            <p:nvSpPr>
              <p:cNvPr id="104" name="Rectangle 103"/>
              <p:cNvSpPr/>
              <p:nvPr/>
            </p:nvSpPr>
            <p:spPr>
              <a:xfrm>
                <a:off x="3738451" y="1619186"/>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5" name="Rectangle 104"/>
              <p:cNvSpPr/>
              <p:nvPr/>
            </p:nvSpPr>
            <p:spPr>
              <a:xfrm>
                <a:off x="3738451" y="1867542"/>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6" name="Rectangle 105"/>
              <p:cNvSpPr/>
              <p:nvPr/>
            </p:nvSpPr>
            <p:spPr>
              <a:xfrm>
                <a:off x="3739773" y="2488209"/>
                <a:ext cx="184703" cy="6083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nvGrpSpPr>
            <p:cNvPr id="107" name="Group 106"/>
            <p:cNvGrpSpPr/>
            <p:nvPr/>
          </p:nvGrpSpPr>
          <p:grpSpPr>
            <a:xfrm>
              <a:off x="8225243" y="1551197"/>
              <a:ext cx="945299" cy="1690417"/>
              <a:chOff x="1475159" y="3010554"/>
              <a:chExt cx="945299" cy="1690417"/>
            </a:xfrm>
          </p:grpSpPr>
          <p:sp>
            <p:nvSpPr>
              <p:cNvPr id="108" name="Rectangle 107"/>
              <p:cNvSpPr/>
              <p:nvPr/>
            </p:nvSpPr>
            <p:spPr>
              <a:xfrm>
                <a:off x="1475159" y="3010554"/>
                <a:ext cx="184703" cy="353233"/>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9" name="Rectangle 108"/>
              <p:cNvSpPr/>
              <p:nvPr/>
            </p:nvSpPr>
            <p:spPr>
              <a:xfrm>
                <a:off x="1708540" y="3812472"/>
                <a:ext cx="184703" cy="353233"/>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0" name="Rectangle 109"/>
              <p:cNvSpPr/>
              <p:nvPr/>
            </p:nvSpPr>
            <p:spPr>
              <a:xfrm>
                <a:off x="1708539" y="3385878"/>
                <a:ext cx="184703" cy="200335"/>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1" name="Rectangle 110"/>
              <p:cNvSpPr/>
              <p:nvPr/>
            </p:nvSpPr>
            <p:spPr>
              <a:xfrm>
                <a:off x="2235755" y="3735361"/>
                <a:ext cx="184703" cy="470585"/>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2" name="Rectangle 111"/>
              <p:cNvSpPr/>
              <p:nvPr/>
            </p:nvSpPr>
            <p:spPr>
              <a:xfrm>
                <a:off x="2235546" y="4586352"/>
                <a:ext cx="184703" cy="114619"/>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sp>
        <p:nvSpPr>
          <p:cNvPr id="53" name="Rectangle 52"/>
          <p:cNvSpPr/>
          <p:nvPr/>
        </p:nvSpPr>
        <p:spPr>
          <a:xfrm rot="20010385">
            <a:off x="9155377" y="591494"/>
            <a:ext cx="2847782" cy="14204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Sitka Banner" panose="02000505000000020004" pitchFamily="2" charset="0"/>
              </a:rPr>
              <a:t>The adversary </a:t>
            </a:r>
            <a:r>
              <a:rPr lang="en-US" sz="2000" dirty="0">
                <a:latin typeface="Sitka Banner" panose="02000505000000020004" pitchFamily="2" charset="0"/>
              </a:rPr>
              <a:t>should plan to modify a larger set of features to fool the </a:t>
            </a:r>
            <a:r>
              <a:rPr lang="en-US" sz="2000" dirty="0" smtClean="0">
                <a:latin typeface="Sitka Banner" panose="02000505000000020004" pitchFamily="2" charset="0"/>
              </a:rPr>
              <a:t>model.</a:t>
            </a:r>
            <a:endParaRPr lang="en-US" sz="2000" dirty="0">
              <a:latin typeface="Sitka Banner" panose="02000505000000020004" pitchFamily="2" charset="0"/>
            </a:endParaRPr>
          </a:p>
        </p:txBody>
      </p:sp>
      <p:sp>
        <p:nvSpPr>
          <p:cNvPr id="113" name="Rectangle 112"/>
          <p:cNvSpPr/>
          <p:nvPr/>
        </p:nvSpPr>
        <p:spPr>
          <a:xfrm rot="20010385">
            <a:off x="9254026" y="3169522"/>
            <a:ext cx="2847782" cy="9171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Sitka Banner" panose="02000505000000020004" pitchFamily="2" charset="0"/>
              </a:rPr>
              <a:t>Such changes might not be feasible!</a:t>
            </a:r>
            <a:endParaRPr lang="en-US" sz="2000" dirty="0">
              <a:latin typeface="Sitka Banner" panose="02000505000000020004" pitchFamily="2" charset="0"/>
            </a:endParaRPr>
          </a:p>
        </p:txBody>
      </p:sp>
      <p:sp>
        <p:nvSpPr>
          <p:cNvPr id="114" name="Rectangle 113"/>
          <p:cNvSpPr/>
          <p:nvPr/>
        </p:nvSpPr>
        <p:spPr>
          <a:xfrm rot="20010385">
            <a:off x="9235154" y="5168751"/>
            <a:ext cx="2847782" cy="9171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Sitka Banner" panose="02000505000000020004" pitchFamily="2" charset="0"/>
              </a:rPr>
              <a:t>The model becomes more robust against the adversarial example attack!</a:t>
            </a:r>
            <a:endParaRPr lang="en-US" sz="2000" dirty="0">
              <a:latin typeface="Sitka Banner" panose="02000505000000020004" pitchFamily="2" charset="0"/>
            </a:endParaRPr>
          </a:p>
        </p:txBody>
      </p:sp>
    </p:spTree>
    <p:extLst>
      <p:ext uri="{BB962C8B-B14F-4D97-AF65-F5344CB8AC3E}">
        <p14:creationId xmlns:p14="http://schemas.microsoft.com/office/powerpoint/2010/main" val="3992873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1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p:bldP spid="54" grpId="0" animBg="1"/>
      <p:bldP spid="55" grpId="0" animBg="1"/>
      <p:bldP spid="56" grpId="0" animBg="1"/>
      <p:bldP spid="53" grpId="0" animBg="1"/>
      <p:bldP spid="113" grpId="0" animBg="1"/>
      <p:bldP spid="1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Network Attacks Are </a:t>
            </a:r>
            <a:r>
              <a:rPr lang="en-US" dirty="0" smtClean="0"/>
              <a:t>Growing</a:t>
            </a:r>
            <a:endParaRPr lang="en-US" dirty="0"/>
          </a:p>
        </p:txBody>
      </p:sp>
      <p:sp>
        <p:nvSpPr>
          <p:cNvPr id="3" name="Content Placeholder 2"/>
          <p:cNvSpPr>
            <a:spLocks noGrp="1"/>
          </p:cNvSpPr>
          <p:nvPr>
            <p:ph idx="1"/>
          </p:nvPr>
        </p:nvSpPr>
        <p:spPr/>
        <p:txBody>
          <a:bodyPr>
            <a:noAutofit/>
          </a:bodyPr>
          <a:lstStyle/>
          <a:p>
            <a:r>
              <a:rPr lang="en-US" dirty="0">
                <a:cs typeface="Arabic Typesetting" panose="03020402040406030203" pitchFamily="66" charset="-78"/>
              </a:rPr>
              <a:t>Every year there is a growth in </a:t>
            </a:r>
            <a:r>
              <a:rPr lang="en-US" dirty="0" smtClean="0">
                <a:cs typeface="Arabic Typesetting" panose="03020402040406030203" pitchFamily="66" charset="-78"/>
              </a:rPr>
              <a:t>the number of attacks, their </a:t>
            </a:r>
            <a:r>
              <a:rPr lang="en-US" dirty="0">
                <a:cs typeface="Arabic Typesetting" panose="03020402040406030203" pitchFamily="66" charset="-78"/>
              </a:rPr>
              <a:t>complexity </a:t>
            </a:r>
            <a:r>
              <a:rPr lang="en-US" dirty="0" smtClean="0">
                <a:cs typeface="Arabic Typesetting" panose="03020402040406030203" pitchFamily="66" charset="-78"/>
              </a:rPr>
              <a:t>and their </a:t>
            </a:r>
            <a:r>
              <a:rPr lang="en-US" dirty="0">
                <a:cs typeface="Arabic Typesetting" panose="03020402040406030203" pitchFamily="66" charset="-78"/>
              </a:rPr>
              <a:t>scale.</a:t>
            </a:r>
          </a:p>
          <a:p>
            <a:pPr marL="0" indent="0">
              <a:buNone/>
            </a:pPr>
            <a:endParaRPr lang="en-US" dirty="0">
              <a:cs typeface="Arabic Typesetting" panose="03020402040406030203" pitchFamily="66" charset="-78"/>
            </a:endParaRPr>
          </a:p>
          <a:p>
            <a:r>
              <a:rPr lang="en-US" dirty="0">
                <a:cs typeface="Arabic Typesetting" panose="03020402040406030203" pitchFamily="66" charset="-78"/>
              </a:rPr>
              <a:t>Wide range of </a:t>
            </a:r>
            <a:r>
              <a:rPr lang="en-US" dirty="0" smtClean="0">
                <a:cs typeface="Arabic Typesetting" panose="03020402040406030203" pitchFamily="66" charset="-78"/>
              </a:rPr>
              <a:t>impacts</a:t>
            </a:r>
            <a:endParaRPr lang="en-US" dirty="0">
              <a:cs typeface="Arabic Typesetting" panose="03020402040406030203" pitchFamily="66" charset="-78"/>
            </a:endParaRPr>
          </a:p>
          <a:p>
            <a:pPr lvl="1"/>
            <a:r>
              <a:rPr lang="en-US" dirty="0">
                <a:cs typeface="Arabic Typesetting" panose="03020402040406030203" pitchFamily="66" charset="-78"/>
              </a:rPr>
              <a:t>High monetary cost for exploited businesses</a:t>
            </a:r>
          </a:p>
          <a:p>
            <a:pPr lvl="1"/>
            <a:r>
              <a:rPr lang="en-US" dirty="0">
                <a:cs typeface="Arabic Typesetting" panose="03020402040406030203" pitchFamily="66" charset="-78"/>
              </a:rPr>
              <a:t>Wide-scale power </a:t>
            </a:r>
            <a:r>
              <a:rPr lang="en-US" dirty="0" smtClean="0">
                <a:cs typeface="Arabic Typesetting" panose="03020402040406030203" pitchFamily="66" charset="-78"/>
              </a:rPr>
              <a:t>outage</a:t>
            </a:r>
          </a:p>
          <a:p>
            <a:pPr marL="0" indent="0">
              <a:buNone/>
            </a:pPr>
            <a:endParaRPr lang="en-US" dirty="0">
              <a:cs typeface="Arabic Typesetting" panose="03020402040406030203" pitchFamily="66" charset="-78"/>
            </a:endParaRPr>
          </a:p>
          <a:p>
            <a:r>
              <a:rPr lang="en-US" dirty="0">
                <a:cs typeface="Arabic Typesetting" panose="03020402040406030203" pitchFamily="66" charset="-78"/>
              </a:rPr>
              <a:t>Network Intrusion Detection Systems (NIDS) as a defense.</a:t>
            </a:r>
          </a:p>
          <a:p>
            <a:endParaRPr lang="en-US" dirty="0">
              <a:cs typeface="Arabic Typesetting" panose="03020402040406030203" pitchFamily="66" charset="-78"/>
            </a:endParaRPr>
          </a:p>
          <a:p>
            <a:endParaRPr lang="en-US" sz="3200" dirty="0"/>
          </a:p>
        </p:txBody>
      </p:sp>
    </p:spTree>
    <p:extLst>
      <p:ext uri="{BB962C8B-B14F-4D97-AF65-F5344CB8AC3E}">
        <p14:creationId xmlns:p14="http://schemas.microsoft.com/office/powerpoint/2010/main" val="1725432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rot="2700952">
            <a:off x="3747011" y="2279286"/>
            <a:ext cx="2299427" cy="2299427"/>
          </a:xfrm>
          <a:prstGeom prst="rect">
            <a:avLst/>
          </a:prstGeom>
          <a:solidFill>
            <a:schemeClr val="bg1"/>
          </a:solidFill>
          <a:ln w="254000" cap="rnd" cmpd="sng" algn="ctr">
            <a:solidFill>
              <a:schemeClr val="accent2">
                <a:lumMod val="50000"/>
              </a:schemeClr>
            </a:solidFill>
            <a:prstDash val="solid"/>
            <a:miter lim="800000"/>
            <a:headEnd type="none" w="med" len="med"/>
            <a:tailEnd type="none" w="med" len="med"/>
          </a:ln>
          <a:effectLst>
            <a:glow>
              <a:schemeClr val="accent1">
                <a:alpha val="40000"/>
              </a:schemeClr>
            </a:glow>
          </a:effectLst>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11" name="TextBox 10"/>
          <p:cNvSpPr txBox="1"/>
          <p:nvPr/>
        </p:nvSpPr>
        <p:spPr>
          <a:xfrm>
            <a:off x="4039241" y="2828834"/>
            <a:ext cx="4291959" cy="1200329"/>
          </a:xfrm>
          <a:prstGeom prst="rect">
            <a:avLst/>
          </a:prstGeom>
          <a:solidFill>
            <a:schemeClr val="bg1"/>
          </a:solidFill>
        </p:spPr>
        <p:txBody>
          <a:bodyPr wrap="square" rtlCol="0">
            <a:spAutoFit/>
          </a:bodyPr>
          <a:lstStyle/>
          <a:p>
            <a:pPr algn="ctr"/>
            <a:r>
              <a:rPr lang="en-US" sz="7200" b="1" dirty="0" smtClean="0">
                <a:solidFill>
                  <a:srgbClr val="0F6FC6"/>
                </a:solidFill>
                <a:latin typeface="Bernard MT Condensed" panose="02050806060905020404" pitchFamily="18" charset="0"/>
              </a:rPr>
              <a:t>EVALUATION</a:t>
            </a:r>
            <a:endParaRPr lang="en-US" sz="5400" b="1" dirty="0">
              <a:latin typeface="Bernard MT Condensed" panose="02050806060905020404" pitchFamily="18" charset="0"/>
            </a:endParaRPr>
          </a:p>
        </p:txBody>
      </p:sp>
    </p:spTree>
    <p:extLst>
      <p:ext uri="{BB962C8B-B14F-4D97-AF65-F5344CB8AC3E}">
        <p14:creationId xmlns:p14="http://schemas.microsoft.com/office/powerpoint/2010/main" val="3329525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p:cNvGraphicFramePr/>
          <p:nvPr>
            <p:extLst/>
          </p:nvPr>
        </p:nvGraphicFramePr>
        <p:xfrm>
          <a:off x="217444" y="1355463"/>
          <a:ext cx="5957446" cy="4806314"/>
        </p:xfrm>
        <a:graphic>
          <a:graphicData uri="http://schemas.openxmlformats.org/drawingml/2006/chart">
            <c:chart xmlns:c="http://schemas.openxmlformats.org/drawingml/2006/chart" xmlns:r="http://schemas.openxmlformats.org/officeDocument/2006/relationships" r:id="rId3"/>
          </a:graphicData>
        </a:graphic>
      </p:graphicFrame>
      <p:sp>
        <p:nvSpPr>
          <p:cNvPr id="4" name="Title 1"/>
          <p:cNvSpPr txBox="1">
            <a:spLocks/>
          </p:cNvSpPr>
          <p:nvPr/>
        </p:nvSpPr>
        <p:spPr>
          <a:xfrm>
            <a:off x="1181879" y="173367"/>
            <a:ext cx="9828241" cy="11820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Packet-based NIDS in a Normal Setting</a:t>
            </a:r>
            <a:endPar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sp>
        <p:nvSpPr>
          <p:cNvPr id="5" name="TextBox 4"/>
          <p:cNvSpPr txBox="1"/>
          <p:nvPr/>
        </p:nvSpPr>
        <p:spPr>
          <a:xfrm>
            <a:off x="7432678" y="1729717"/>
            <a:ext cx="1284326"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Kitsune</a:t>
            </a:r>
            <a:r>
              <a:rPr lang="en-US" sz="2000" dirty="0" smtClean="0">
                <a:solidFill>
                  <a:schemeClr val="tx1">
                    <a:lumMod val="75000"/>
                    <a:lumOff val="25000"/>
                  </a:schemeClr>
                </a:solidFill>
                <a:latin typeface="Sitka Banner" panose="02000505000000020004" pitchFamily="2" charset="0"/>
              </a:rPr>
              <a:t>-AE</a:t>
            </a:r>
            <a:endParaRPr lang="en-US" sz="2000" dirty="0">
              <a:solidFill>
                <a:schemeClr val="tx1">
                  <a:lumMod val="75000"/>
                  <a:lumOff val="25000"/>
                </a:schemeClr>
              </a:solidFill>
              <a:latin typeface="Sitka Banner" panose="02000505000000020004" pitchFamily="2" charset="0"/>
            </a:endParaRPr>
          </a:p>
        </p:txBody>
      </p:sp>
      <p:sp>
        <p:nvSpPr>
          <p:cNvPr id="7" name="TextBox 6"/>
          <p:cNvSpPr txBox="1"/>
          <p:nvPr/>
        </p:nvSpPr>
        <p:spPr>
          <a:xfrm>
            <a:off x="9643578" y="1729717"/>
            <a:ext cx="873957"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RePO</a:t>
            </a:r>
            <a:r>
              <a:rPr lang="en-US" sz="2000" dirty="0" smtClean="0">
                <a:solidFill>
                  <a:schemeClr val="tx1">
                    <a:lumMod val="75000"/>
                    <a:lumOff val="25000"/>
                  </a:schemeClr>
                </a:solidFill>
                <a:latin typeface="Sitka Banner" panose="02000505000000020004" pitchFamily="2" charset="0"/>
              </a:rPr>
              <a:t>+</a:t>
            </a:r>
            <a:endParaRPr lang="en-US" sz="2000" dirty="0">
              <a:solidFill>
                <a:schemeClr val="tx1">
                  <a:lumMod val="75000"/>
                  <a:lumOff val="25000"/>
                </a:schemeClr>
              </a:solidFill>
              <a:latin typeface="Sitka Banner" panose="02000505000000020004" pitchFamily="2" charset="0"/>
            </a:endParaRPr>
          </a:p>
        </p:txBody>
      </p:sp>
      <p:sp>
        <p:nvSpPr>
          <p:cNvPr id="8" name="TextBox 7"/>
          <p:cNvSpPr txBox="1"/>
          <p:nvPr/>
        </p:nvSpPr>
        <p:spPr>
          <a:xfrm>
            <a:off x="6934645" y="1355463"/>
            <a:ext cx="4297972" cy="461665"/>
          </a:xfrm>
          <a:prstGeom prst="rect">
            <a:avLst/>
          </a:prstGeom>
          <a:noFill/>
        </p:spPr>
        <p:txBody>
          <a:bodyPr wrap="none" rtlCol="0">
            <a:spAutoFit/>
          </a:bodyPr>
          <a:lstStyle/>
          <a:p>
            <a:pPr algn="ctr"/>
            <a:r>
              <a:rPr lang="en-US" sz="2400" b="1" dirty="0" smtClean="0">
                <a:solidFill>
                  <a:schemeClr val="accent1"/>
                </a:solidFill>
                <a:latin typeface="Sitka Banner" panose="02000505000000020004" pitchFamily="2" charset="0"/>
              </a:rPr>
              <a:t>Total number of attacks detected</a:t>
            </a:r>
            <a:endParaRPr lang="en-US" sz="2400" b="1" dirty="0">
              <a:solidFill>
                <a:schemeClr val="accent1"/>
              </a:solidFill>
              <a:latin typeface="Sitka Banner" panose="02000505000000020004" pitchFamily="2" charset="0"/>
            </a:endParaRPr>
          </a:p>
        </p:txBody>
      </p:sp>
      <p:sp>
        <p:nvSpPr>
          <p:cNvPr id="10" name="TextBox 9"/>
          <p:cNvSpPr txBox="1"/>
          <p:nvPr/>
        </p:nvSpPr>
        <p:spPr>
          <a:xfrm>
            <a:off x="7883836" y="2137449"/>
            <a:ext cx="274434" cy="400110"/>
          </a:xfrm>
          <a:prstGeom prst="rect">
            <a:avLst/>
          </a:prstGeom>
          <a:noFill/>
        </p:spPr>
        <p:txBody>
          <a:bodyPr wrap="none" rtlCol="0">
            <a:spAutoFit/>
          </a:bodyPr>
          <a:lstStyle/>
          <a:p>
            <a:pPr algn="ctr"/>
            <a:r>
              <a:rPr lang="en-US" sz="2000" dirty="0" smtClean="0">
                <a:solidFill>
                  <a:schemeClr val="tx1">
                    <a:lumMod val="75000"/>
                    <a:lumOff val="25000"/>
                  </a:schemeClr>
                </a:solidFill>
                <a:latin typeface="Sitka Banner" panose="02000505000000020004" pitchFamily="2" charset="0"/>
              </a:rPr>
              <a:t>1</a:t>
            </a:r>
            <a:endParaRPr lang="en-US" sz="2000" dirty="0">
              <a:solidFill>
                <a:schemeClr val="tx1">
                  <a:lumMod val="75000"/>
                  <a:lumOff val="25000"/>
                </a:schemeClr>
              </a:solidFill>
              <a:latin typeface="Sitka Banner" panose="02000505000000020004" pitchFamily="2" charset="0"/>
            </a:endParaRPr>
          </a:p>
        </p:txBody>
      </p:sp>
      <p:sp>
        <p:nvSpPr>
          <p:cNvPr id="12" name="TextBox 11"/>
          <p:cNvSpPr txBox="1"/>
          <p:nvPr/>
        </p:nvSpPr>
        <p:spPr>
          <a:xfrm>
            <a:off x="9862494" y="2137449"/>
            <a:ext cx="324128" cy="400110"/>
          </a:xfrm>
          <a:prstGeom prst="rect">
            <a:avLst/>
          </a:prstGeom>
          <a:noFill/>
        </p:spPr>
        <p:txBody>
          <a:bodyPr wrap="none" rtlCol="0">
            <a:spAutoFit/>
          </a:bodyPr>
          <a:lstStyle/>
          <a:p>
            <a:pPr algn="ctr"/>
            <a:r>
              <a:rPr lang="en-US" sz="2000" b="1" dirty="0" smtClean="0">
                <a:solidFill>
                  <a:schemeClr val="tx1">
                    <a:lumMod val="75000"/>
                    <a:lumOff val="25000"/>
                  </a:schemeClr>
                </a:solidFill>
                <a:latin typeface="Sitka Banner" panose="02000505000000020004" pitchFamily="2" charset="0"/>
              </a:rPr>
              <a:t>8</a:t>
            </a:r>
            <a:endParaRPr lang="en-US" sz="2000" b="1" dirty="0">
              <a:solidFill>
                <a:schemeClr val="tx1">
                  <a:lumMod val="75000"/>
                  <a:lumOff val="25000"/>
                </a:schemeClr>
              </a:solidFill>
              <a:latin typeface="Sitka Banner" panose="02000505000000020004" pitchFamily="2" charset="0"/>
            </a:endParaRPr>
          </a:p>
        </p:txBody>
      </p:sp>
      <p:sp>
        <p:nvSpPr>
          <p:cNvPr id="13" name="TextBox 12"/>
          <p:cNvSpPr txBox="1"/>
          <p:nvPr/>
        </p:nvSpPr>
        <p:spPr>
          <a:xfrm>
            <a:off x="7432678" y="3142645"/>
            <a:ext cx="1284326"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Kitsune</a:t>
            </a:r>
            <a:r>
              <a:rPr lang="en-US" sz="2000" dirty="0" smtClean="0">
                <a:solidFill>
                  <a:schemeClr val="tx1">
                    <a:lumMod val="75000"/>
                    <a:lumOff val="25000"/>
                  </a:schemeClr>
                </a:solidFill>
                <a:latin typeface="Sitka Banner" panose="02000505000000020004" pitchFamily="2" charset="0"/>
              </a:rPr>
              <a:t>-AE</a:t>
            </a:r>
            <a:endParaRPr lang="en-US" sz="2000" dirty="0">
              <a:solidFill>
                <a:schemeClr val="tx1">
                  <a:lumMod val="75000"/>
                  <a:lumOff val="25000"/>
                </a:schemeClr>
              </a:solidFill>
              <a:latin typeface="Sitka Banner" panose="02000505000000020004" pitchFamily="2" charset="0"/>
            </a:endParaRPr>
          </a:p>
        </p:txBody>
      </p:sp>
      <p:sp>
        <p:nvSpPr>
          <p:cNvPr id="15" name="TextBox 14"/>
          <p:cNvSpPr txBox="1"/>
          <p:nvPr/>
        </p:nvSpPr>
        <p:spPr>
          <a:xfrm>
            <a:off x="9643578" y="3142645"/>
            <a:ext cx="873957"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RePO</a:t>
            </a:r>
            <a:r>
              <a:rPr lang="en-US" sz="2000" dirty="0" smtClean="0">
                <a:solidFill>
                  <a:schemeClr val="tx1">
                    <a:lumMod val="75000"/>
                    <a:lumOff val="25000"/>
                  </a:schemeClr>
                </a:solidFill>
                <a:latin typeface="Sitka Banner" panose="02000505000000020004" pitchFamily="2" charset="0"/>
              </a:rPr>
              <a:t>+</a:t>
            </a:r>
            <a:endParaRPr lang="en-US" sz="2000" dirty="0">
              <a:solidFill>
                <a:schemeClr val="tx1">
                  <a:lumMod val="75000"/>
                  <a:lumOff val="25000"/>
                </a:schemeClr>
              </a:solidFill>
              <a:latin typeface="Sitka Banner" panose="02000505000000020004" pitchFamily="2" charset="0"/>
            </a:endParaRPr>
          </a:p>
        </p:txBody>
      </p:sp>
      <p:sp>
        <p:nvSpPr>
          <p:cNvPr id="16" name="TextBox 15"/>
          <p:cNvSpPr txBox="1"/>
          <p:nvPr/>
        </p:nvSpPr>
        <p:spPr>
          <a:xfrm>
            <a:off x="6488215" y="2768391"/>
            <a:ext cx="5190845" cy="461665"/>
          </a:xfrm>
          <a:prstGeom prst="rect">
            <a:avLst/>
          </a:prstGeom>
          <a:noFill/>
        </p:spPr>
        <p:txBody>
          <a:bodyPr wrap="none" rtlCol="0">
            <a:spAutoFit/>
          </a:bodyPr>
          <a:lstStyle/>
          <a:p>
            <a:pPr algn="ctr"/>
            <a:r>
              <a:rPr lang="en-US" sz="2400" b="1" dirty="0" smtClean="0">
                <a:solidFill>
                  <a:schemeClr val="accent1"/>
                </a:solidFill>
                <a:latin typeface="Sitka Banner" panose="02000505000000020004" pitchFamily="2" charset="0"/>
              </a:rPr>
              <a:t>Average detection rate across all attacks</a:t>
            </a:r>
            <a:endParaRPr lang="en-US" sz="2400" b="1" dirty="0">
              <a:solidFill>
                <a:schemeClr val="accent1"/>
              </a:solidFill>
              <a:latin typeface="Sitka Banner" panose="02000505000000020004" pitchFamily="2" charset="0"/>
            </a:endParaRPr>
          </a:p>
        </p:txBody>
      </p:sp>
      <p:sp>
        <p:nvSpPr>
          <p:cNvPr id="17" name="TextBox 16"/>
          <p:cNvSpPr txBox="1"/>
          <p:nvPr/>
        </p:nvSpPr>
        <p:spPr>
          <a:xfrm>
            <a:off x="7630562" y="3550377"/>
            <a:ext cx="780984" cy="400110"/>
          </a:xfrm>
          <a:prstGeom prst="rect">
            <a:avLst/>
          </a:prstGeom>
          <a:noFill/>
        </p:spPr>
        <p:txBody>
          <a:bodyPr wrap="none" rtlCol="0">
            <a:spAutoFit/>
          </a:bodyPr>
          <a:lstStyle/>
          <a:p>
            <a:pPr algn="ctr"/>
            <a:r>
              <a:rPr lang="en-US" sz="2000" dirty="0" smtClean="0">
                <a:solidFill>
                  <a:schemeClr val="tx1">
                    <a:lumMod val="75000"/>
                    <a:lumOff val="25000"/>
                  </a:schemeClr>
                </a:solidFill>
                <a:latin typeface="Sitka Banner" panose="02000505000000020004" pitchFamily="2" charset="0"/>
              </a:rPr>
              <a:t>5.71%</a:t>
            </a:r>
            <a:endParaRPr lang="en-US" sz="2000" dirty="0">
              <a:solidFill>
                <a:schemeClr val="tx1">
                  <a:lumMod val="75000"/>
                  <a:lumOff val="25000"/>
                </a:schemeClr>
              </a:solidFill>
              <a:latin typeface="Sitka Banner" panose="02000505000000020004" pitchFamily="2" charset="0"/>
            </a:endParaRPr>
          </a:p>
        </p:txBody>
      </p:sp>
      <p:sp>
        <p:nvSpPr>
          <p:cNvPr id="19" name="TextBox 18"/>
          <p:cNvSpPr txBox="1"/>
          <p:nvPr/>
        </p:nvSpPr>
        <p:spPr>
          <a:xfrm>
            <a:off x="9533078" y="3550377"/>
            <a:ext cx="982961" cy="400110"/>
          </a:xfrm>
          <a:prstGeom prst="rect">
            <a:avLst/>
          </a:prstGeom>
          <a:noFill/>
        </p:spPr>
        <p:txBody>
          <a:bodyPr wrap="none" rtlCol="0">
            <a:spAutoFit/>
          </a:bodyPr>
          <a:lstStyle/>
          <a:p>
            <a:pPr algn="ctr"/>
            <a:r>
              <a:rPr lang="en-US" sz="2000" b="1" dirty="0" smtClean="0">
                <a:solidFill>
                  <a:schemeClr val="tx1">
                    <a:lumMod val="75000"/>
                    <a:lumOff val="25000"/>
                  </a:schemeClr>
                </a:solidFill>
                <a:latin typeface="Sitka Banner" panose="02000505000000020004" pitchFamily="2" charset="0"/>
              </a:rPr>
              <a:t>34.77%</a:t>
            </a:r>
            <a:endParaRPr lang="en-US" sz="2000" b="1" dirty="0">
              <a:solidFill>
                <a:schemeClr val="tx1">
                  <a:lumMod val="75000"/>
                  <a:lumOff val="25000"/>
                </a:schemeClr>
              </a:solidFill>
              <a:latin typeface="Sitka Banner" panose="02000505000000020004" pitchFamily="2" charset="0"/>
            </a:endParaRPr>
          </a:p>
        </p:txBody>
      </p:sp>
      <p:sp>
        <p:nvSpPr>
          <p:cNvPr id="27" name="Rectangle 26"/>
          <p:cNvSpPr/>
          <p:nvPr/>
        </p:nvSpPr>
        <p:spPr>
          <a:xfrm rot="19540482">
            <a:off x="6699618" y="4923922"/>
            <a:ext cx="2498948" cy="7823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Sitka Banner" panose="02000505000000020004" pitchFamily="2" charset="0"/>
              </a:rPr>
              <a:t>6 times better than </a:t>
            </a:r>
            <a:r>
              <a:rPr lang="en-US" sz="2000" dirty="0" err="1" smtClean="0">
                <a:latin typeface="Sitka Banner" panose="02000505000000020004" pitchFamily="2" charset="0"/>
              </a:rPr>
              <a:t>Kitsune</a:t>
            </a:r>
            <a:r>
              <a:rPr lang="en-US" sz="2000" dirty="0" smtClean="0">
                <a:latin typeface="Sitka Banner" panose="02000505000000020004" pitchFamily="2" charset="0"/>
              </a:rPr>
              <a:t>!</a:t>
            </a:r>
            <a:endParaRPr lang="en-US" sz="2000" dirty="0">
              <a:latin typeface="Sitka Banner" panose="02000505000000020004" pitchFamily="2" charset="0"/>
            </a:endParaRPr>
          </a:p>
        </p:txBody>
      </p:sp>
      <p:sp>
        <p:nvSpPr>
          <p:cNvPr id="28" name="Rectangle 27"/>
          <p:cNvSpPr/>
          <p:nvPr/>
        </p:nvSpPr>
        <p:spPr>
          <a:xfrm rot="19540482">
            <a:off x="8666363" y="5076321"/>
            <a:ext cx="2498948" cy="7823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Sitka Banner" panose="02000505000000020004" pitchFamily="2" charset="0"/>
              </a:rPr>
              <a:t>29% improvement!</a:t>
            </a:r>
            <a:endParaRPr lang="en-US" sz="2000" dirty="0">
              <a:latin typeface="Sitka Banner" panose="02000505000000020004" pitchFamily="2" charset="0"/>
            </a:endParaRPr>
          </a:p>
        </p:txBody>
      </p:sp>
    </p:spTree>
    <p:extLst>
      <p:ext uri="{BB962C8B-B14F-4D97-AF65-F5344CB8AC3E}">
        <p14:creationId xmlns:p14="http://schemas.microsoft.com/office/powerpoint/2010/main" val="3436030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graphicEl>
                                              <a:chart seriesIdx="0" categoryIdx="-4" bldStep="series"/>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graphicEl>
                                              <a:chart seriesIdx="1" categoryIdx="-4" bldStep="series"/>
                                            </p:graphic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Chart bld="series"/>
        </p:bldSub>
      </p:bldGraphic>
      <p:bldP spid="5" grpId="0"/>
      <p:bldP spid="7" grpId="0"/>
      <p:bldP spid="8" grpId="0"/>
      <p:bldP spid="10" grpId="0"/>
      <p:bldP spid="12" grpId="0"/>
      <p:bldP spid="13" grpId="0"/>
      <p:bldP spid="15" grpId="0"/>
      <p:bldP spid="16" grpId="0"/>
      <p:bldP spid="17" grpId="0"/>
      <p:bldP spid="19" grpId="0"/>
      <p:bldP spid="27" grpId="0" animBg="1"/>
      <p:bldP spid="2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181879" y="173367"/>
            <a:ext cx="9828241" cy="11820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Packet-based NIDS in an Adversarial Setting</a:t>
            </a:r>
            <a:endPar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graphicFrame>
        <p:nvGraphicFramePr>
          <p:cNvPr id="3" name="Chart 2"/>
          <p:cNvGraphicFramePr/>
          <p:nvPr>
            <p:extLst>
              <p:ext uri="{D42A27DB-BD31-4B8C-83A1-F6EECF244321}">
                <p14:modId xmlns:p14="http://schemas.microsoft.com/office/powerpoint/2010/main" val="1523220512"/>
              </p:ext>
            </p:extLst>
          </p:nvPr>
        </p:nvGraphicFramePr>
        <p:xfrm>
          <a:off x="185172" y="1355463"/>
          <a:ext cx="6011233" cy="4905487"/>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7448273" y="1729717"/>
            <a:ext cx="1556836"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Kitsune</a:t>
            </a:r>
            <a:r>
              <a:rPr lang="en-US" sz="2000" dirty="0" smtClean="0">
                <a:solidFill>
                  <a:schemeClr val="tx1">
                    <a:lumMod val="75000"/>
                    <a:lumOff val="25000"/>
                  </a:schemeClr>
                </a:solidFill>
                <a:latin typeface="Sitka Banner" panose="02000505000000020004" pitchFamily="2" charset="0"/>
              </a:rPr>
              <a:t>-GMM</a:t>
            </a:r>
            <a:endParaRPr lang="en-US" sz="2000" dirty="0">
              <a:solidFill>
                <a:schemeClr val="tx1">
                  <a:lumMod val="75000"/>
                  <a:lumOff val="25000"/>
                </a:schemeClr>
              </a:solidFill>
              <a:latin typeface="Sitka Banner" panose="02000505000000020004" pitchFamily="2" charset="0"/>
            </a:endParaRPr>
          </a:p>
        </p:txBody>
      </p:sp>
      <p:sp>
        <p:nvSpPr>
          <p:cNvPr id="10" name="TextBox 9"/>
          <p:cNvSpPr txBox="1"/>
          <p:nvPr/>
        </p:nvSpPr>
        <p:spPr>
          <a:xfrm>
            <a:off x="6934645" y="1355463"/>
            <a:ext cx="4297972" cy="461665"/>
          </a:xfrm>
          <a:prstGeom prst="rect">
            <a:avLst/>
          </a:prstGeom>
          <a:noFill/>
        </p:spPr>
        <p:txBody>
          <a:bodyPr wrap="none" rtlCol="0">
            <a:spAutoFit/>
          </a:bodyPr>
          <a:lstStyle/>
          <a:p>
            <a:pPr algn="ctr"/>
            <a:r>
              <a:rPr lang="en-US" sz="2400" b="1" dirty="0" smtClean="0">
                <a:solidFill>
                  <a:schemeClr val="accent1"/>
                </a:solidFill>
                <a:latin typeface="Sitka Banner" panose="02000505000000020004" pitchFamily="2" charset="0"/>
              </a:rPr>
              <a:t>Total number of attacks detected</a:t>
            </a:r>
            <a:endParaRPr lang="en-US" sz="2400" b="1" dirty="0">
              <a:solidFill>
                <a:schemeClr val="accent1"/>
              </a:solidFill>
              <a:latin typeface="Sitka Banner" panose="02000505000000020004" pitchFamily="2" charset="0"/>
            </a:endParaRPr>
          </a:p>
        </p:txBody>
      </p:sp>
      <p:sp>
        <p:nvSpPr>
          <p:cNvPr id="12" name="TextBox 11"/>
          <p:cNvSpPr txBox="1"/>
          <p:nvPr/>
        </p:nvSpPr>
        <p:spPr>
          <a:xfrm>
            <a:off x="8019656" y="2137449"/>
            <a:ext cx="306495" cy="400110"/>
          </a:xfrm>
          <a:prstGeom prst="rect">
            <a:avLst/>
          </a:prstGeom>
          <a:noFill/>
        </p:spPr>
        <p:txBody>
          <a:bodyPr wrap="none" rtlCol="0">
            <a:spAutoFit/>
          </a:bodyPr>
          <a:lstStyle/>
          <a:p>
            <a:pPr algn="ctr"/>
            <a:r>
              <a:rPr lang="en-US" sz="2000" dirty="0" smtClean="0">
                <a:solidFill>
                  <a:schemeClr val="tx1">
                    <a:lumMod val="75000"/>
                    <a:lumOff val="25000"/>
                  </a:schemeClr>
                </a:solidFill>
                <a:latin typeface="Sitka Banner" panose="02000505000000020004" pitchFamily="2" charset="0"/>
              </a:rPr>
              <a:t>5</a:t>
            </a:r>
            <a:endParaRPr lang="en-US" sz="2000" dirty="0">
              <a:solidFill>
                <a:schemeClr val="tx1">
                  <a:lumMod val="75000"/>
                  <a:lumOff val="25000"/>
                </a:schemeClr>
              </a:solidFill>
              <a:latin typeface="Sitka Banner" panose="02000505000000020004" pitchFamily="2" charset="0"/>
            </a:endParaRPr>
          </a:p>
        </p:txBody>
      </p:sp>
      <p:sp>
        <p:nvSpPr>
          <p:cNvPr id="14" name="TextBox 13"/>
          <p:cNvSpPr txBox="1"/>
          <p:nvPr/>
        </p:nvSpPr>
        <p:spPr>
          <a:xfrm>
            <a:off x="7369750" y="3129747"/>
            <a:ext cx="1556836"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Kitsune</a:t>
            </a:r>
            <a:r>
              <a:rPr lang="en-US" sz="2000" dirty="0" smtClean="0">
                <a:solidFill>
                  <a:schemeClr val="tx1">
                    <a:lumMod val="75000"/>
                    <a:lumOff val="25000"/>
                  </a:schemeClr>
                </a:solidFill>
                <a:latin typeface="Sitka Banner" panose="02000505000000020004" pitchFamily="2" charset="0"/>
              </a:rPr>
              <a:t>-GMM</a:t>
            </a:r>
            <a:endParaRPr lang="en-US" sz="2000" dirty="0">
              <a:solidFill>
                <a:schemeClr val="tx1">
                  <a:lumMod val="75000"/>
                  <a:lumOff val="25000"/>
                </a:schemeClr>
              </a:solidFill>
              <a:latin typeface="Sitka Banner" panose="02000505000000020004" pitchFamily="2" charset="0"/>
            </a:endParaRPr>
          </a:p>
        </p:txBody>
      </p:sp>
      <p:sp>
        <p:nvSpPr>
          <p:cNvPr id="16" name="TextBox 15"/>
          <p:cNvSpPr txBox="1"/>
          <p:nvPr/>
        </p:nvSpPr>
        <p:spPr>
          <a:xfrm>
            <a:off x="6409686" y="2755493"/>
            <a:ext cx="5190845" cy="461665"/>
          </a:xfrm>
          <a:prstGeom prst="rect">
            <a:avLst/>
          </a:prstGeom>
          <a:noFill/>
        </p:spPr>
        <p:txBody>
          <a:bodyPr wrap="none" rtlCol="0">
            <a:spAutoFit/>
          </a:bodyPr>
          <a:lstStyle/>
          <a:p>
            <a:pPr algn="ctr"/>
            <a:r>
              <a:rPr lang="en-US" sz="2400" b="1" dirty="0">
                <a:solidFill>
                  <a:schemeClr val="accent1"/>
                </a:solidFill>
                <a:latin typeface="Sitka Banner" panose="02000505000000020004" pitchFamily="2" charset="0"/>
              </a:rPr>
              <a:t>Average detection rate across all attacks</a:t>
            </a:r>
          </a:p>
        </p:txBody>
      </p:sp>
      <p:sp>
        <p:nvSpPr>
          <p:cNvPr id="17" name="TextBox 16"/>
          <p:cNvSpPr txBox="1"/>
          <p:nvPr/>
        </p:nvSpPr>
        <p:spPr>
          <a:xfrm>
            <a:off x="7630952" y="3537479"/>
            <a:ext cx="926857" cy="400110"/>
          </a:xfrm>
          <a:prstGeom prst="rect">
            <a:avLst/>
          </a:prstGeom>
          <a:noFill/>
        </p:spPr>
        <p:txBody>
          <a:bodyPr wrap="none" rtlCol="0">
            <a:spAutoFit/>
          </a:bodyPr>
          <a:lstStyle/>
          <a:p>
            <a:pPr algn="ctr"/>
            <a:r>
              <a:rPr lang="en-US" sz="2000" dirty="0" smtClean="0">
                <a:solidFill>
                  <a:schemeClr val="tx1">
                    <a:lumMod val="75000"/>
                    <a:lumOff val="25000"/>
                  </a:schemeClr>
                </a:solidFill>
                <a:latin typeface="Sitka Banner" panose="02000505000000020004" pitchFamily="2" charset="0"/>
              </a:rPr>
              <a:t>16.62%</a:t>
            </a:r>
            <a:endParaRPr lang="en-US" sz="2000" dirty="0">
              <a:solidFill>
                <a:schemeClr val="tx1">
                  <a:lumMod val="75000"/>
                  <a:lumOff val="25000"/>
                </a:schemeClr>
              </a:solidFill>
              <a:latin typeface="Sitka Banner" panose="02000505000000020004" pitchFamily="2" charset="0"/>
            </a:endParaRPr>
          </a:p>
        </p:txBody>
      </p:sp>
      <p:sp>
        <p:nvSpPr>
          <p:cNvPr id="19" name="TextBox 18"/>
          <p:cNvSpPr txBox="1"/>
          <p:nvPr/>
        </p:nvSpPr>
        <p:spPr>
          <a:xfrm>
            <a:off x="7448273" y="4991442"/>
            <a:ext cx="1556836"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Kitsune</a:t>
            </a:r>
            <a:r>
              <a:rPr lang="en-US" sz="2000" dirty="0" smtClean="0">
                <a:solidFill>
                  <a:schemeClr val="tx1">
                    <a:lumMod val="75000"/>
                    <a:lumOff val="25000"/>
                  </a:schemeClr>
                </a:solidFill>
                <a:latin typeface="Sitka Banner" panose="02000505000000020004" pitchFamily="2" charset="0"/>
              </a:rPr>
              <a:t>-GMM</a:t>
            </a:r>
            <a:endParaRPr lang="en-US" sz="2000" dirty="0">
              <a:solidFill>
                <a:schemeClr val="tx1">
                  <a:lumMod val="75000"/>
                  <a:lumOff val="25000"/>
                </a:schemeClr>
              </a:solidFill>
              <a:latin typeface="Sitka Banner" panose="02000505000000020004" pitchFamily="2" charset="0"/>
            </a:endParaRPr>
          </a:p>
        </p:txBody>
      </p:sp>
      <p:sp>
        <p:nvSpPr>
          <p:cNvPr id="21" name="TextBox 20"/>
          <p:cNvSpPr txBox="1"/>
          <p:nvPr/>
        </p:nvSpPr>
        <p:spPr>
          <a:xfrm>
            <a:off x="7092543" y="4617188"/>
            <a:ext cx="3982179" cy="461665"/>
          </a:xfrm>
          <a:prstGeom prst="rect">
            <a:avLst/>
          </a:prstGeom>
          <a:noFill/>
        </p:spPr>
        <p:txBody>
          <a:bodyPr wrap="none" rtlCol="0">
            <a:spAutoFit/>
          </a:bodyPr>
          <a:lstStyle/>
          <a:p>
            <a:pPr algn="ctr"/>
            <a:r>
              <a:rPr lang="en-US" sz="2400" b="1" dirty="0">
                <a:solidFill>
                  <a:schemeClr val="accent1"/>
                </a:solidFill>
                <a:latin typeface="Sitka Banner" panose="02000505000000020004" pitchFamily="2" charset="0"/>
              </a:rPr>
              <a:t>Average </a:t>
            </a:r>
            <a:r>
              <a:rPr lang="en-US" sz="2400" b="1" dirty="0" smtClean="0">
                <a:solidFill>
                  <a:schemeClr val="accent1"/>
                </a:solidFill>
                <a:latin typeface="Sitka Banner" panose="02000505000000020004" pitchFamily="2" charset="0"/>
              </a:rPr>
              <a:t>drop in detection rate</a:t>
            </a:r>
            <a:endParaRPr lang="en-US" sz="2400" b="1" dirty="0">
              <a:solidFill>
                <a:schemeClr val="accent1"/>
              </a:solidFill>
              <a:latin typeface="Sitka Banner" panose="02000505000000020004" pitchFamily="2" charset="0"/>
            </a:endParaRPr>
          </a:p>
        </p:txBody>
      </p:sp>
      <p:sp>
        <p:nvSpPr>
          <p:cNvPr id="22" name="TextBox 21"/>
          <p:cNvSpPr txBox="1"/>
          <p:nvPr/>
        </p:nvSpPr>
        <p:spPr>
          <a:xfrm>
            <a:off x="7698254" y="5399174"/>
            <a:ext cx="949299" cy="400110"/>
          </a:xfrm>
          <a:prstGeom prst="rect">
            <a:avLst/>
          </a:prstGeom>
          <a:noFill/>
        </p:spPr>
        <p:txBody>
          <a:bodyPr wrap="none" rtlCol="0">
            <a:spAutoFit/>
          </a:bodyPr>
          <a:lstStyle/>
          <a:p>
            <a:pPr algn="ctr"/>
            <a:r>
              <a:rPr lang="en-US" sz="2000" dirty="0">
                <a:solidFill>
                  <a:schemeClr val="tx1">
                    <a:lumMod val="75000"/>
                    <a:lumOff val="25000"/>
                  </a:schemeClr>
                </a:solidFill>
                <a:latin typeface="Sitka Banner" panose="02000505000000020004" pitchFamily="2" charset="0"/>
              </a:rPr>
              <a:t>26.74%</a:t>
            </a:r>
          </a:p>
        </p:txBody>
      </p:sp>
    </p:spTree>
    <p:extLst>
      <p:ext uri="{BB962C8B-B14F-4D97-AF65-F5344CB8AC3E}">
        <p14:creationId xmlns:p14="http://schemas.microsoft.com/office/powerpoint/2010/main" val="1854287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graphicEl>
                                              <a:chart seriesIdx="0" categoryIdx="-4" bldStep="series"/>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graphicEl>
                                              <a:chart seriesIdx="1" categoryIdx="-4" bldStep="series"/>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graphicEl>
                                              <a:chart seriesIdx="2" categoryIdx="-4" bldStep="series"/>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graphicEl>
                                              <a:chart seriesIdx="3" categoryIdx="-4" bldStep="series"/>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Chart bld="series"/>
        </p:bldSub>
      </p:bldGraphic>
      <p:bldP spid="8" grpId="0"/>
      <p:bldP spid="10" grpId="0"/>
      <p:bldP spid="12" grpId="0"/>
      <p:bldP spid="14" grpId="0"/>
      <p:bldP spid="16" grpId="0"/>
      <p:bldP spid="17" grpId="0"/>
      <p:bldP spid="19" grpId="0"/>
      <p:bldP spid="21" grpId="0"/>
      <p:bldP spid="2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181879" y="173367"/>
            <a:ext cx="9828241" cy="11820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Packet-based NIDS in an Adversarial Setting</a:t>
            </a:r>
            <a:endPar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graphicFrame>
        <p:nvGraphicFramePr>
          <p:cNvPr id="3" name="Chart 2"/>
          <p:cNvGraphicFramePr/>
          <p:nvPr>
            <p:extLst/>
          </p:nvPr>
        </p:nvGraphicFramePr>
        <p:xfrm>
          <a:off x="185172" y="1355463"/>
          <a:ext cx="6011233" cy="4905487"/>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7448273" y="1729717"/>
            <a:ext cx="1556836"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Kitsune</a:t>
            </a:r>
            <a:r>
              <a:rPr lang="en-US" sz="2000" dirty="0" smtClean="0">
                <a:solidFill>
                  <a:schemeClr val="tx1">
                    <a:lumMod val="75000"/>
                    <a:lumOff val="25000"/>
                  </a:schemeClr>
                </a:solidFill>
                <a:latin typeface="Sitka Banner" panose="02000505000000020004" pitchFamily="2" charset="0"/>
              </a:rPr>
              <a:t>-GMM</a:t>
            </a:r>
            <a:endParaRPr lang="en-US" sz="2000" dirty="0">
              <a:solidFill>
                <a:schemeClr val="tx1">
                  <a:lumMod val="75000"/>
                  <a:lumOff val="25000"/>
                </a:schemeClr>
              </a:solidFill>
              <a:latin typeface="Sitka Banner" panose="02000505000000020004" pitchFamily="2" charset="0"/>
            </a:endParaRPr>
          </a:p>
        </p:txBody>
      </p:sp>
      <p:sp>
        <p:nvSpPr>
          <p:cNvPr id="9" name="TextBox 8"/>
          <p:cNvSpPr txBox="1"/>
          <p:nvPr/>
        </p:nvSpPr>
        <p:spPr>
          <a:xfrm>
            <a:off x="9743349" y="1729717"/>
            <a:ext cx="873957"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RePO</a:t>
            </a:r>
            <a:r>
              <a:rPr lang="en-US" sz="2000" dirty="0" smtClean="0">
                <a:solidFill>
                  <a:schemeClr val="tx1">
                    <a:lumMod val="75000"/>
                    <a:lumOff val="25000"/>
                  </a:schemeClr>
                </a:solidFill>
                <a:latin typeface="Sitka Banner" panose="02000505000000020004" pitchFamily="2" charset="0"/>
              </a:rPr>
              <a:t>+</a:t>
            </a:r>
            <a:endParaRPr lang="en-US" sz="2000" dirty="0">
              <a:solidFill>
                <a:schemeClr val="tx1">
                  <a:lumMod val="75000"/>
                  <a:lumOff val="25000"/>
                </a:schemeClr>
              </a:solidFill>
              <a:latin typeface="Sitka Banner" panose="02000505000000020004" pitchFamily="2" charset="0"/>
            </a:endParaRPr>
          </a:p>
        </p:txBody>
      </p:sp>
      <p:sp>
        <p:nvSpPr>
          <p:cNvPr id="10" name="TextBox 9"/>
          <p:cNvSpPr txBox="1"/>
          <p:nvPr/>
        </p:nvSpPr>
        <p:spPr>
          <a:xfrm>
            <a:off x="6934645" y="1355463"/>
            <a:ext cx="4297972" cy="461665"/>
          </a:xfrm>
          <a:prstGeom prst="rect">
            <a:avLst/>
          </a:prstGeom>
          <a:noFill/>
        </p:spPr>
        <p:txBody>
          <a:bodyPr wrap="none" rtlCol="0">
            <a:spAutoFit/>
          </a:bodyPr>
          <a:lstStyle/>
          <a:p>
            <a:pPr algn="ctr"/>
            <a:r>
              <a:rPr lang="en-US" sz="2400" b="1" dirty="0" smtClean="0">
                <a:solidFill>
                  <a:schemeClr val="accent1"/>
                </a:solidFill>
                <a:latin typeface="Sitka Banner" panose="02000505000000020004" pitchFamily="2" charset="0"/>
              </a:rPr>
              <a:t>Total number of attacks detected</a:t>
            </a:r>
            <a:endParaRPr lang="en-US" sz="2400" b="1" dirty="0">
              <a:solidFill>
                <a:schemeClr val="accent1"/>
              </a:solidFill>
              <a:latin typeface="Sitka Banner" panose="02000505000000020004" pitchFamily="2" charset="0"/>
            </a:endParaRPr>
          </a:p>
        </p:txBody>
      </p:sp>
      <p:sp>
        <p:nvSpPr>
          <p:cNvPr id="12" name="TextBox 11"/>
          <p:cNvSpPr txBox="1"/>
          <p:nvPr/>
        </p:nvSpPr>
        <p:spPr>
          <a:xfrm>
            <a:off x="8019656" y="2137449"/>
            <a:ext cx="306495" cy="400110"/>
          </a:xfrm>
          <a:prstGeom prst="rect">
            <a:avLst/>
          </a:prstGeom>
          <a:noFill/>
        </p:spPr>
        <p:txBody>
          <a:bodyPr wrap="none" rtlCol="0">
            <a:spAutoFit/>
          </a:bodyPr>
          <a:lstStyle/>
          <a:p>
            <a:pPr algn="ctr"/>
            <a:r>
              <a:rPr lang="en-US" sz="2000" dirty="0" smtClean="0">
                <a:solidFill>
                  <a:schemeClr val="tx1">
                    <a:lumMod val="75000"/>
                    <a:lumOff val="25000"/>
                  </a:schemeClr>
                </a:solidFill>
                <a:latin typeface="Sitka Banner" panose="02000505000000020004" pitchFamily="2" charset="0"/>
              </a:rPr>
              <a:t>5</a:t>
            </a:r>
            <a:endParaRPr lang="en-US" sz="2000" dirty="0">
              <a:solidFill>
                <a:schemeClr val="tx1">
                  <a:lumMod val="75000"/>
                  <a:lumOff val="25000"/>
                </a:schemeClr>
              </a:solidFill>
              <a:latin typeface="Sitka Banner" panose="02000505000000020004" pitchFamily="2" charset="0"/>
            </a:endParaRPr>
          </a:p>
        </p:txBody>
      </p:sp>
      <p:sp>
        <p:nvSpPr>
          <p:cNvPr id="13" name="TextBox 12"/>
          <p:cNvSpPr txBox="1"/>
          <p:nvPr/>
        </p:nvSpPr>
        <p:spPr>
          <a:xfrm>
            <a:off x="9915778" y="2137449"/>
            <a:ext cx="417102" cy="400110"/>
          </a:xfrm>
          <a:prstGeom prst="rect">
            <a:avLst/>
          </a:prstGeom>
          <a:noFill/>
        </p:spPr>
        <p:txBody>
          <a:bodyPr wrap="none" rtlCol="0">
            <a:spAutoFit/>
          </a:bodyPr>
          <a:lstStyle/>
          <a:p>
            <a:pPr algn="ctr"/>
            <a:r>
              <a:rPr lang="en-US" sz="2000" b="1" dirty="0" smtClean="0">
                <a:solidFill>
                  <a:schemeClr val="tx1">
                    <a:lumMod val="75000"/>
                    <a:lumOff val="25000"/>
                  </a:schemeClr>
                </a:solidFill>
                <a:latin typeface="Sitka Banner" panose="02000505000000020004" pitchFamily="2" charset="0"/>
              </a:rPr>
              <a:t>10</a:t>
            </a:r>
            <a:endParaRPr lang="en-US" sz="2000" b="1" dirty="0">
              <a:solidFill>
                <a:schemeClr val="tx1">
                  <a:lumMod val="75000"/>
                  <a:lumOff val="25000"/>
                </a:schemeClr>
              </a:solidFill>
              <a:latin typeface="Sitka Banner" panose="02000505000000020004" pitchFamily="2" charset="0"/>
            </a:endParaRPr>
          </a:p>
        </p:txBody>
      </p:sp>
      <p:sp>
        <p:nvSpPr>
          <p:cNvPr id="14" name="TextBox 13"/>
          <p:cNvSpPr txBox="1"/>
          <p:nvPr/>
        </p:nvSpPr>
        <p:spPr>
          <a:xfrm>
            <a:off x="7369750" y="3129747"/>
            <a:ext cx="1556836"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Kitsune</a:t>
            </a:r>
            <a:r>
              <a:rPr lang="en-US" sz="2000" dirty="0" smtClean="0">
                <a:solidFill>
                  <a:schemeClr val="tx1">
                    <a:lumMod val="75000"/>
                    <a:lumOff val="25000"/>
                  </a:schemeClr>
                </a:solidFill>
                <a:latin typeface="Sitka Banner" panose="02000505000000020004" pitchFamily="2" charset="0"/>
              </a:rPr>
              <a:t>-GMM</a:t>
            </a:r>
            <a:endParaRPr lang="en-US" sz="2000" dirty="0">
              <a:solidFill>
                <a:schemeClr val="tx1">
                  <a:lumMod val="75000"/>
                  <a:lumOff val="25000"/>
                </a:schemeClr>
              </a:solidFill>
              <a:latin typeface="Sitka Banner" panose="02000505000000020004" pitchFamily="2" charset="0"/>
            </a:endParaRPr>
          </a:p>
        </p:txBody>
      </p:sp>
      <p:sp>
        <p:nvSpPr>
          <p:cNvPr id="15" name="TextBox 14"/>
          <p:cNvSpPr txBox="1"/>
          <p:nvPr/>
        </p:nvSpPr>
        <p:spPr>
          <a:xfrm>
            <a:off x="9664826" y="3129747"/>
            <a:ext cx="873957"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RePO</a:t>
            </a:r>
            <a:r>
              <a:rPr lang="en-US" sz="2000" dirty="0" smtClean="0">
                <a:solidFill>
                  <a:schemeClr val="tx1">
                    <a:lumMod val="75000"/>
                    <a:lumOff val="25000"/>
                  </a:schemeClr>
                </a:solidFill>
                <a:latin typeface="Sitka Banner" panose="02000505000000020004" pitchFamily="2" charset="0"/>
              </a:rPr>
              <a:t>+</a:t>
            </a:r>
            <a:endParaRPr lang="en-US" sz="2000" dirty="0">
              <a:solidFill>
                <a:schemeClr val="tx1">
                  <a:lumMod val="75000"/>
                  <a:lumOff val="25000"/>
                </a:schemeClr>
              </a:solidFill>
              <a:latin typeface="Sitka Banner" panose="02000505000000020004" pitchFamily="2" charset="0"/>
            </a:endParaRPr>
          </a:p>
        </p:txBody>
      </p:sp>
      <p:sp>
        <p:nvSpPr>
          <p:cNvPr id="16" name="TextBox 15"/>
          <p:cNvSpPr txBox="1"/>
          <p:nvPr/>
        </p:nvSpPr>
        <p:spPr>
          <a:xfrm>
            <a:off x="6409686" y="2755493"/>
            <a:ext cx="5190845" cy="461665"/>
          </a:xfrm>
          <a:prstGeom prst="rect">
            <a:avLst/>
          </a:prstGeom>
          <a:noFill/>
        </p:spPr>
        <p:txBody>
          <a:bodyPr wrap="none" rtlCol="0">
            <a:spAutoFit/>
          </a:bodyPr>
          <a:lstStyle/>
          <a:p>
            <a:pPr algn="ctr"/>
            <a:r>
              <a:rPr lang="en-US" sz="2400" b="1" dirty="0">
                <a:solidFill>
                  <a:schemeClr val="accent1"/>
                </a:solidFill>
                <a:latin typeface="Sitka Banner" panose="02000505000000020004" pitchFamily="2" charset="0"/>
              </a:rPr>
              <a:t>Average detection rate across all attacks</a:t>
            </a:r>
          </a:p>
        </p:txBody>
      </p:sp>
      <p:sp>
        <p:nvSpPr>
          <p:cNvPr id="17" name="TextBox 16"/>
          <p:cNvSpPr txBox="1"/>
          <p:nvPr/>
        </p:nvSpPr>
        <p:spPr>
          <a:xfrm>
            <a:off x="7630952" y="3537479"/>
            <a:ext cx="926857" cy="400110"/>
          </a:xfrm>
          <a:prstGeom prst="rect">
            <a:avLst/>
          </a:prstGeom>
          <a:noFill/>
        </p:spPr>
        <p:txBody>
          <a:bodyPr wrap="none" rtlCol="0">
            <a:spAutoFit/>
          </a:bodyPr>
          <a:lstStyle/>
          <a:p>
            <a:pPr algn="ctr"/>
            <a:r>
              <a:rPr lang="en-US" sz="2000" dirty="0" smtClean="0">
                <a:solidFill>
                  <a:schemeClr val="tx1">
                    <a:lumMod val="75000"/>
                    <a:lumOff val="25000"/>
                  </a:schemeClr>
                </a:solidFill>
                <a:latin typeface="Sitka Banner" panose="02000505000000020004" pitchFamily="2" charset="0"/>
              </a:rPr>
              <a:t>16.62%</a:t>
            </a:r>
            <a:endParaRPr lang="en-US" sz="2000" dirty="0">
              <a:solidFill>
                <a:schemeClr val="tx1">
                  <a:lumMod val="75000"/>
                  <a:lumOff val="25000"/>
                </a:schemeClr>
              </a:solidFill>
              <a:latin typeface="Sitka Banner" panose="02000505000000020004" pitchFamily="2" charset="0"/>
            </a:endParaRPr>
          </a:p>
        </p:txBody>
      </p:sp>
      <p:sp>
        <p:nvSpPr>
          <p:cNvPr id="18" name="TextBox 17"/>
          <p:cNvSpPr txBox="1"/>
          <p:nvPr/>
        </p:nvSpPr>
        <p:spPr>
          <a:xfrm>
            <a:off x="9545509" y="3537479"/>
            <a:ext cx="1000595" cy="400110"/>
          </a:xfrm>
          <a:prstGeom prst="rect">
            <a:avLst/>
          </a:prstGeom>
          <a:noFill/>
        </p:spPr>
        <p:txBody>
          <a:bodyPr wrap="none" rtlCol="0">
            <a:spAutoFit/>
          </a:bodyPr>
          <a:lstStyle/>
          <a:p>
            <a:pPr algn="ctr"/>
            <a:r>
              <a:rPr lang="en-US" sz="2000" b="1" dirty="0" smtClean="0">
                <a:solidFill>
                  <a:schemeClr val="tx1">
                    <a:lumMod val="75000"/>
                    <a:lumOff val="25000"/>
                  </a:schemeClr>
                </a:solidFill>
                <a:latin typeface="Sitka Banner" panose="02000505000000020004" pitchFamily="2" charset="0"/>
              </a:rPr>
              <a:t>62.07%</a:t>
            </a:r>
            <a:endParaRPr lang="en-US" sz="2000" b="1" dirty="0">
              <a:solidFill>
                <a:schemeClr val="tx1">
                  <a:lumMod val="75000"/>
                  <a:lumOff val="25000"/>
                </a:schemeClr>
              </a:solidFill>
              <a:latin typeface="Sitka Banner" panose="02000505000000020004" pitchFamily="2" charset="0"/>
            </a:endParaRPr>
          </a:p>
        </p:txBody>
      </p:sp>
      <p:sp>
        <p:nvSpPr>
          <p:cNvPr id="19" name="TextBox 18"/>
          <p:cNvSpPr txBox="1"/>
          <p:nvPr/>
        </p:nvSpPr>
        <p:spPr>
          <a:xfrm>
            <a:off x="7448273" y="4991442"/>
            <a:ext cx="1556836"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Kitsune</a:t>
            </a:r>
            <a:r>
              <a:rPr lang="en-US" sz="2000" dirty="0" smtClean="0">
                <a:solidFill>
                  <a:schemeClr val="tx1">
                    <a:lumMod val="75000"/>
                    <a:lumOff val="25000"/>
                  </a:schemeClr>
                </a:solidFill>
                <a:latin typeface="Sitka Banner" panose="02000505000000020004" pitchFamily="2" charset="0"/>
              </a:rPr>
              <a:t>-GMM</a:t>
            </a:r>
            <a:endParaRPr lang="en-US" sz="2000" dirty="0">
              <a:solidFill>
                <a:schemeClr val="tx1">
                  <a:lumMod val="75000"/>
                  <a:lumOff val="25000"/>
                </a:schemeClr>
              </a:solidFill>
              <a:latin typeface="Sitka Banner" panose="02000505000000020004" pitchFamily="2" charset="0"/>
            </a:endParaRPr>
          </a:p>
        </p:txBody>
      </p:sp>
      <p:sp>
        <p:nvSpPr>
          <p:cNvPr id="20" name="TextBox 19"/>
          <p:cNvSpPr txBox="1"/>
          <p:nvPr/>
        </p:nvSpPr>
        <p:spPr>
          <a:xfrm>
            <a:off x="9743349" y="4991442"/>
            <a:ext cx="873957"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RePO</a:t>
            </a:r>
            <a:r>
              <a:rPr lang="en-US" sz="2000" dirty="0" smtClean="0">
                <a:solidFill>
                  <a:schemeClr val="tx1">
                    <a:lumMod val="75000"/>
                    <a:lumOff val="25000"/>
                  </a:schemeClr>
                </a:solidFill>
                <a:latin typeface="Sitka Banner" panose="02000505000000020004" pitchFamily="2" charset="0"/>
              </a:rPr>
              <a:t>+</a:t>
            </a:r>
            <a:endParaRPr lang="en-US" sz="2000" dirty="0">
              <a:solidFill>
                <a:schemeClr val="tx1">
                  <a:lumMod val="75000"/>
                  <a:lumOff val="25000"/>
                </a:schemeClr>
              </a:solidFill>
              <a:latin typeface="Sitka Banner" panose="02000505000000020004" pitchFamily="2" charset="0"/>
            </a:endParaRPr>
          </a:p>
        </p:txBody>
      </p:sp>
      <p:sp>
        <p:nvSpPr>
          <p:cNvPr id="21" name="TextBox 20"/>
          <p:cNvSpPr txBox="1"/>
          <p:nvPr/>
        </p:nvSpPr>
        <p:spPr>
          <a:xfrm>
            <a:off x="7092543" y="4617188"/>
            <a:ext cx="3982179" cy="461665"/>
          </a:xfrm>
          <a:prstGeom prst="rect">
            <a:avLst/>
          </a:prstGeom>
          <a:noFill/>
        </p:spPr>
        <p:txBody>
          <a:bodyPr wrap="none" rtlCol="0">
            <a:spAutoFit/>
          </a:bodyPr>
          <a:lstStyle/>
          <a:p>
            <a:pPr algn="ctr"/>
            <a:r>
              <a:rPr lang="en-US" sz="2400" b="1" dirty="0">
                <a:solidFill>
                  <a:schemeClr val="accent1"/>
                </a:solidFill>
                <a:latin typeface="Sitka Banner" panose="02000505000000020004" pitchFamily="2" charset="0"/>
              </a:rPr>
              <a:t>Average </a:t>
            </a:r>
            <a:r>
              <a:rPr lang="en-US" sz="2400" b="1" dirty="0" smtClean="0">
                <a:solidFill>
                  <a:schemeClr val="accent1"/>
                </a:solidFill>
                <a:latin typeface="Sitka Banner" panose="02000505000000020004" pitchFamily="2" charset="0"/>
              </a:rPr>
              <a:t>drop in detection rate</a:t>
            </a:r>
            <a:endParaRPr lang="en-US" sz="2400" b="1" dirty="0">
              <a:solidFill>
                <a:schemeClr val="accent1"/>
              </a:solidFill>
              <a:latin typeface="Sitka Banner" panose="02000505000000020004" pitchFamily="2" charset="0"/>
            </a:endParaRPr>
          </a:p>
        </p:txBody>
      </p:sp>
      <p:sp>
        <p:nvSpPr>
          <p:cNvPr id="22" name="TextBox 21"/>
          <p:cNvSpPr txBox="1"/>
          <p:nvPr/>
        </p:nvSpPr>
        <p:spPr>
          <a:xfrm>
            <a:off x="7698254" y="5399174"/>
            <a:ext cx="949299" cy="400110"/>
          </a:xfrm>
          <a:prstGeom prst="rect">
            <a:avLst/>
          </a:prstGeom>
          <a:noFill/>
        </p:spPr>
        <p:txBody>
          <a:bodyPr wrap="none" rtlCol="0">
            <a:spAutoFit/>
          </a:bodyPr>
          <a:lstStyle/>
          <a:p>
            <a:pPr algn="ctr"/>
            <a:r>
              <a:rPr lang="en-US" sz="2000" dirty="0">
                <a:solidFill>
                  <a:schemeClr val="tx1">
                    <a:lumMod val="75000"/>
                    <a:lumOff val="25000"/>
                  </a:schemeClr>
                </a:solidFill>
                <a:latin typeface="Sitka Banner" panose="02000505000000020004" pitchFamily="2" charset="0"/>
              </a:rPr>
              <a:t>26.74%</a:t>
            </a:r>
          </a:p>
        </p:txBody>
      </p:sp>
      <p:sp>
        <p:nvSpPr>
          <p:cNvPr id="23" name="TextBox 22"/>
          <p:cNvSpPr txBox="1"/>
          <p:nvPr/>
        </p:nvSpPr>
        <p:spPr>
          <a:xfrm>
            <a:off x="9688152" y="5399174"/>
            <a:ext cx="872355" cy="400110"/>
          </a:xfrm>
          <a:prstGeom prst="rect">
            <a:avLst/>
          </a:prstGeom>
          <a:noFill/>
        </p:spPr>
        <p:txBody>
          <a:bodyPr wrap="none" rtlCol="0">
            <a:spAutoFit/>
          </a:bodyPr>
          <a:lstStyle/>
          <a:p>
            <a:pPr algn="ctr"/>
            <a:r>
              <a:rPr lang="en-US" sz="2000" b="1" dirty="0" smtClean="0">
                <a:solidFill>
                  <a:schemeClr val="tx1">
                    <a:lumMod val="75000"/>
                    <a:lumOff val="25000"/>
                  </a:schemeClr>
                </a:solidFill>
                <a:latin typeface="Sitka Banner" panose="02000505000000020004" pitchFamily="2" charset="0"/>
              </a:rPr>
              <a:t>2.36%</a:t>
            </a:r>
            <a:endParaRPr lang="en-US" sz="2000" b="1" dirty="0">
              <a:solidFill>
                <a:schemeClr val="tx1">
                  <a:lumMod val="75000"/>
                  <a:lumOff val="25000"/>
                </a:schemeClr>
              </a:solidFill>
              <a:latin typeface="Sitka Banner" panose="02000505000000020004" pitchFamily="2" charset="0"/>
            </a:endParaRPr>
          </a:p>
        </p:txBody>
      </p:sp>
      <p:sp>
        <p:nvSpPr>
          <p:cNvPr id="24" name="Rectangle 23"/>
          <p:cNvSpPr/>
          <p:nvPr/>
        </p:nvSpPr>
        <p:spPr>
          <a:xfrm>
            <a:off x="8226691" y="4081337"/>
            <a:ext cx="1725359" cy="4610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Sitka Banner" panose="02000505000000020004" pitchFamily="2" charset="0"/>
              </a:rPr>
              <a:t>3.7x better</a:t>
            </a:r>
            <a:endParaRPr lang="en-US" sz="2000" dirty="0">
              <a:latin typeface="Sitka Banner" panose="02000505000000020004" pitchFamily="2" charset="0"/>
            </a:endParaRPr>
          </a:p>
        </p:txBody>
      </p:sp>
      <p:sp>
        <p:nvSpPr>
          <p:cNvPr id="25" name="Rectangle 24"/>
          <p:cNvSpPr/>
          <p:nvPr/>
        </p:nvSpPr>
        <p:spPr>
          <a:xfrm>
            <a:off x="8226691" y="6030444"/>
            <a:ext cx="1725359" cy="4610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Sitka Banner" panose="02000505000000020004" pitchFamily="2" charset="0"/>
              </a:rPr>
              <a:t>11.3x better</a:t>
            </a:r>
            <a:endParaRPr lang="en-US" sz="2000" dirty="0">
              <a:latin typeface="Sitka Banner" panose="02000505000000020004" pitchFamily="2" charset="0"/>
            </a:endParaRPr>
          </a:p>
        </p:txBody>
      </p:sp>
    </p:spTree>
    <p:extLst>
      <p:ext uri="{BB962C8B-B14F-4D97-AF65-F5344CB8AC3E}">
        <p14:creationId xmlns:p14="http://schemas.microsoft.com/office/powerpoint/2010/main" val="1301061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graphicEl>
                                              <a:chart seriesIdx="-3" categoryIdx="-3" bldStep="gridLegend"/>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graphicEl>
                                              <a:chart seriesIdx="0" categoryIdx="-4" bldStep="series"/>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graphicEl>
                                              <a:chart seriesIdx="1" categoryIdx="-4" bldStep="series"/>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graphicEl>
                                              <a:chart seriesIdx="2" categoryIdx="-4" bldStep="series"/>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graphicEl>
                                              <a:chart seriesIdx="3" categoryIdx="-4" bldStep="series"/>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Chart bld="series"/>
        </p:bldSub>
      </p:bldGraphic>
      <p:bldP spid="9" grpId="0"/>
      <p:bldP spid="13" grpId="0"/>
      <p:bldP spid="15" grpId="0"/>
      <p:bldP spid="18" grpId="0"/>
      <p:bldP spid="20" grpId="0"/>
      <p:bldP spid="23" grpId="0"/>
      <p:bldP spid="24" grpId="0" animBg="1"/>
      <p:bldP spid="2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74262" y="1859339"/>
            <a:ext cx="9643476" cy="3139321"/>
          </a:xfrm>
          <a:prstGeom prst="rect">
            <a:avLst/>
          </a:prstGeom>
        </p:spPr>
        <p:txBody>
          <a:bodyPr wrap="square">
            <a:spAutoFit/>
          </a:bodyPr>
          <a:lstStyle/>
          <a:p>
            <a:pPr algn="ctr"/>
            <a:r>
              <a:rPr lang="en-US" sz="6600" dirty="0" err="1" smtClean="0">
                <a:solidFill>
                  <a:schemeClr val="accent1"/>
                </a:solidFill>
                <a:effectLst>
                  <a:outerShdw blurRad="38100" dist="38100" dir="2700000" algn="tl">
                    <a:srgbClr val="000000">
                      <a:alpha val="43137"/>
                    </a:srgbClr>
                  </a:outerShdw>
                </a:effectLst>
                <a:latin typeface="Bernard MT Condensed" panose="02050806060905020404" pitchFamily="18" charset="0"/>
              </a:rPr>
              <a:t>RePO</a:t>
            </a:r>
            <a:r>
              <a:rPr lang="en-US" sz="6600"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 can also be combined with a flow-based feature extractor!</a:t>
            </a:r>
            <a:endParaRPr lang="en-US" sz="6600"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spTree>
    <p:extLst>
      <p:ext uri="{BB962C8B-B14F-4D97-AF65-F5344CB8AC3E}">
        <p14:creationId xmlns:p14="http://schemas.microsoft.com/office/powerpoint/2010/main" val="79288730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181879" y="173367"/>
            <a:ext cx="9828241" cy="11820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Flow-based NIDS in a Normal Setting</a:t>
            </a:r>
            <a:endPar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sp>
        <p:nvSpPr>
          <p:cNvPr id="11" name="TextBox 10"/>
          <p:cNvSpPr txBox="1"/>
          <p:nvPr/>
        </p:nvSpPr>
        <p:spPr>
          <a:xfrm>
            <a:off x="6848845" y="2304445"/>
            <a:ext cx="1026243" cy="400110"/>
          </a:xfrm>
          <a:prstGeom prst="rect">
            <a:avLst/>
          </a:prstGeom>
          <a:noFill/>
        </p:spPr>
        <p:txBody>
          <a:bodyPr wrap="none" rtlCol="0">
            <a:spAutoFit/>
          </a:bodyPr>
          <a:lstStyle/>
          <a:p>
            <a:pPr algn="ctr"/>
            <a:r>
              <a:rPr lang="en-US" sz="2000" dirty="0">
                <a:solidFill>
                  <a:schemeClr val="tx1">
                    <a:lumMod val="75000"/>
                    <a:lumOff val="25000"/>
                  </a:schemeClr>
                </a:solidFill>
                <a:latin typeface="Sitka Banner" panose="02000505000000020004" pitchFamily="2" charset="0"/>
              </a:rPr>
              <a:t>DAGMM</a:t>
            </a:r>
          </a:p>
        </p:txBody>
      </p:sp>
      <p:sp>
        <p:nvSpPr>
          <p:cNvPr id="12" name="TextBox 11"/>
          <p:cNvSpPr txBox="1"/>
          <p:nvPr/>
        </p:nvSpPr>
        <p:spPr>
          <a:xfrm>
            <a:off x="8700442" y="2304445"/>
            <a:ext cx="873957"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RePO</a:t>
            </a:r>
            <a:r>
              <a:rPr lang="en-US" sz="2000" dirty="0" smtClean="0">
                <a:solidFill>
                  <a:schemeClr val="tx1">
                    <a:lumMod val="75000"/>
                    <a:lumOff val="25000"/>
                  </a:schemeClr>
                </a:solidFill>
                <a:latin typeface="Sitka Banner" panose="02000505000000020004" pitchFamily="2" charset="0"/>
              </a:rPr>
              <a:t>+</a:t>
            </a:r>
            <a:endParaRPr lang="en-US" sz="2000" dirty="0">
              <a:solidFill>
                <a:schemeClr val="tx1">
                  <a:lumMod val="75000"/>
                  <a:lumOff val="25000"/>
                </a:schemeClr>
              </a:solidFill>
              <a:latin typeface="Sitka Banner" panose="02000505000000020004" pitchFamily="2" charset="0"/>
            </a:endParaRPr>
          </a:p>
        </p:txBody>
      </p:sp>
      <p:sp>
        <p:nvSpPr>
          <p:cNvPr id="13" name="TextBox 12"/>
          <p:cNvSpPr txBox="1"/>
          <p:nvPr/>
        </p:nvSpPr>
        <p:spPr>
          <a:xfrm>
            <a:off x="10491121" y="2304445"/>
            <a:ext cx="843501"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BiGAN</a:t>
            </a:r>
            <a:endParaRPr lang="en-US" sz="2000" dirty="0">
              <a:solidFill>
                <a:schemeClr val="tx1">
                  <a:lumMod val="75000"/>
                  <a:lumOff val="25000"/>
                </a:schemeClr>
              </a:solidFill>
              <a:latin typeface="Sitka Banner" panose="02000505000000020004" pitchFamily="2" charset="0"/>
            </a:endParaRPr>
          </a:p>
        </p:txBody>
      </p:sp>
      <p:sp>
        <p:nvSpPr>
          <p:cNvPr id="14" name="TextBox 13"/>
          <p:cNvSpPr txBox="1"/>
          <p:nvPr/>
        </p:nvSpPr>
        <p:spPr>
          <a:xfrm>
            <a:off x="6488215" y="1930191"/>
            <a:ext cx="5190845" cy="461665"/>
          </a:xfrm>
          <a:prstGeom prst="rect">
            <a:avLst/>
          </a:prstGeom>
          <a:noFill/>
        </p:spPr>
        <p:txBody>
          <a:bodyPr wrap="none" rtlCol="0">
            <a:spAutoFit/>
          </a:bodyPr>
          <a:lstStyle/>
          <a:p>
            <a:pPr algn="ctr"/>
            <a:r>
              <a:rPr lang="en-US" sz="2400" b="1" dirty="0" smtClean="0">
                <a:solidFill>
                  <a:schemeClr val="accent1"/>
                </a:solidFill>
                <a:latin typeface="Sitka Banner" panose="02000505000000020004" pitchFamily="2" charset="0"/>
              </a:rPr>
              <a:t>Average detection rate across all attacks</a:t>
            </a:r>
            <a:endParaRPr lang="en-US" sz="2400" b="1" dirty="0">
              <a:solidFill>
                <a:schemeClr val="accent1"/>
              </a:solidFill>
              <a:latin typeface="Sitka Banner" panose="02000505000000020004" pitchFamily="2" charset="0"/>
            </a:endParaRPr>
          </a:p>
        </p:txBody>
      </p:sp>
      <p:sp>
        <p:nvSpPr>
          <p:cNvPr id="15" name="TextBox 14"/>
          <p:cNvSpPr txBox="1"/>
          <p:nvPr/>
        </p:nvSpPr>
        <p:spPr>
          <a:xfrm>
            <a:off x="6904865" y="2712177"/>
            <a:ext cx="806631" cy="400110"/>
          </a:xfrm>
          <a:prstGeom prst="rect">
            <a:avLst/>
          </a:prstGeom>
          <a:noFill/>
        </p:spPr>
        <p:txBody>
          <a:bodyPr wrap="none" rtlCol="0">
            <a:spAutoFit/>
          </a:bodyPr>
          <a:lstStyle/>
          <a:p>
            <a:pPr algn="ctr"/>
            <a:r>
              <a:rPr lang="en-US" sz="2000" dirty="0" smtClean="0">
                <a:solidFill>
                  <a:schemeClr val="tx1">
                    <a:lumMod val="75000"/>
                    <a:lumOff val="25000"/>
                  </a:schemeClr>
                </a:solidFill>
                <a:latin typeface="Sitka Banner" panose="02000505000000020004" pitchFamily="2" charset="0"/>
              </a:rPr>
              <a:t>4.91%</a:t>
            </a:r>
            <a:endParaRPr lang="en-US" sz="2000" dirty="0">
              <a:solidFill>
                <a:schemeClr val="tx1">
                  <a:lumMod val="75000"/>
                  <a:lumOff val="25000"/>
                </a:schemeClr>
              </a:solidFill>
              <a:latin typeface="Sitka Banner" panose="02000505000000020004" pitchFamily="2" charset="0"/>
            </a:endParaRPr>
          </a:p>
        </p:txBody>
      </p:sp>
      <p:sp>
        <p:nvSpPr>
          <p:cNvPr id="16" name="TextBox 15"/>
          <p:cNvSpPr txBox="1"/>
          <p:nvPr/>
        </p:nvSpPr>
        <p:spPr>
          <a:xfrm>
            <a:off x="8583336" y="2712177"/>
            <a:ext cx="1000595" cy="400110"/>
          </a:xfrm>
          <a:prstGeom prst="rect">
            <a:avLst/>
          </a:prstGeom>
          <a:noFill/>
        </p:spPr>
        <p:txBody>
          <a:bodyPr wrap="none" rtlCol="0">
            <a:spAutoFit/>
          </a:bodyPr>
          <a:lstStyle/>
          <a:p>
            <a:pPr algn="ctr"/>
            <a:r>
              <a:rPr lang="en-US" sz="2000" b="1" dirty="0" smtClean="0">
                <a:solidFill>
                  <a:schemeClr val="tx1">
                    <a:lumMod val="75000"/>
                    <a:lumOff val="25000"/>
                  </a:schemeClr>
                </a:solidFill>
                <a:latin typeface="Sitka Banner" panose="02000505000000020004" pitchFamily="2" charset="0"/>
              </a:rPr>
              <a:t>25.49%</a:t>
            </a:r>
            <a:endParaRPr lang="en-US" sz="2000" b="1" dirty="0">
              <a:solidFill>
                <a:schemeClr val="tx1">
                  <a:lumMod val="75000"/>
                  <a:lumOff val="25000"/>
                </a:schemeClr>
              </a:solidFill>
              <a:latin typeface="Sitka Banner" panose="02000505000000020004" pitchFamily="2" charset="0"/>
            </a:endParaRPr>
          </a:p>
        </p:txBody>
      </p:sp>
      <p:sp>
        <p:nvSpPr>
          <p:cNvPr id="17" name="TextBox 16"/>
          <p:cNvSpPr txBox="1"/>
          <p:nvPr/>
        </p:nvSpPr>
        <p:spPr>
          <a:xfrm>
            <a:off x="10400660" y="2712177"/>
            <a:ext cx="912429" cy="400110"/>
          </a:xfrm>
          <a:prstGeom prst="rect">
            <a:avLst/>
          </a:prstGeom>
          <a:noFill/>
        </p:spPr>
        <p:txBody>
          <a:bodyPr wrap="none" rtlCol="0">
            <a:spAutoFit/>
          </a:bodyPr>
          <a:lstStyle/>
          <a:p>
            <a:pPr algn="ctr"/>
            <a:r>
              <a:rPr lang="en-US" sz="2000" dirty="0" smtClean="0">
                <a:solidFill>
                  <a:schemeClr val="tx1">
                    <a:lumMod val="75000"/>
                    <a:lumOff val="25000"/>
                  </a:schemeClr>
                </a:solidFill>
                <a:latin typeface="Sitka Banner" panose="02000505000000020004" pitchFamily="2" charset="0"/>
              </a:rPr>
              <a:t>15.05%</a:t>
            </a:r>
            <a:endParaRPr lang="en-US" sz="2000" dirty="0">
              <a:solidFill>
                <a:schemeClr val="tx1">
                  <a:lumMod val="75000"/>
                  <a:lumOff val="25000"/>
                </a:schemeClr>
              </a:solidFill>
              <a:latin typeface="Sitka Banner" panose="02000505000000020004" pitchFamily="2" charset="0"/>
            </a:endParaRPr>
          </a:p>
        </p:txBody>
      </p:sp>
      <p:sp>
        <p:nvSpPr>
          <p:cNvPr id="18" name="Rectangle 17"/>
          <p:cNvSpPr/>
          <p:nvPr/>
        </p:nvSpPr>
        <p:spPr>
          <a:xfrm rot="19540482">
            <a:off x="6699618" y="4085722"/>
            <a:ext cx="2498948" cy="7823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Sitka Banner" panose="02000505000000020004" pitchFamily="2" charset="0"/>
              </a:rPr>
              <a:t>5.2x better than DAGMM</a:t>
            </a:r>
            <a:endParaRPr lang="en-US" sz="2000" dirty="0">
              <a:latin typeface="Sitka Banner" panose="02000505000000020004" pitchFamily="2" charset="0"/>
            </a:endParaRPr>
          </a:p>
        </p:txBody>
      </p:sp>
      <p:sp>
        <p:nvSpPr>
          <p:cNvPr id="19" name="Rectangle 18"/>
          <p:cNvSpPr/>
          <p:nvPr/>
        </p:nvSpPr>
        <p:spPr>
          <a:xfrm rot="19540482">
            <a:off x="8666363" y="4238121"/>
            <a:ext cx="2498948" cy="7823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latin typeface="Sitka Banner" panose="02000505000000020004" pitchFamily="2" charset="0"/>
              </a:rPr>
              <a:t>1.69x better than </a:t>
            </a:r>
            <a:r>
              <a:rPr lang="en-US" sz="2000" dirty="0" err="1" smtClean="0">
                <a:latin typeface="Sitka Banner" panose="02000505000000020004" pitchFamily="2" charset="0"/>
              </a:rPr>
              <a:t>BiGAN</a:t>
            </a:r>
            <a:endParaRPr lang="en-US" sz="2000" dirty="0">
              <a:latin typeface="Sitka Banner" panose="02000505000000020004" pitchFamily="2" charset="0"/>
            </a:endParaRPr>
          </a:p>
        </p:txBody>
      </p:sp>
      <p:graphicFrame>
        <p:nvGraphicFramePr>
          <p:cNvPr id="22" name="Chart 21"/>
          <p:cNvGraphicFramePr/>
          <p:nvPr>
            <p:extLst>
              <p:ext uri="{D42A27DB-BD31-4B8C-83A1-F6EECF244321}">
                <p14:modId xmlns:p14="http://schemas.microsoft.com/office/powerpoint/2010/main" val="3040060614"/>
              </p:ext>
            </p:extLst>
          </p:nvPr>
        </p:nvGraphicFramePr>
        <p:xfrm>
          <a:off x="129575" y="1197180"/>
          <a:ext cx="6113443" cy="46911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86798196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181879" y="173367"/>
            <a:ext cx="9828241" cy="118209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Flow-based NIDS in an Adversarial Setting</a:t>
            </a:r>
            <a:endParaRPr lang="en-US"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sp>
        <p:nvSpPr>
          <p:cNvPr id="11" name="TextBox 10"/>
          <p:cNvSpPr txBox="1"/>
          <p:nvPr/>
        </p:nvSpPr>
        <p:spPr>
          <a:xfrm>
            <a:off x="6848845" y="2242109"/>
            <a:ext cx="1026243" cy="400110"/>
          </a:xfrm>
          <a:prstGeom prst="rect">
            <a:avLst/>
          </a:prstGeom>
          <a:noFill/>
        </p:spPr>
        <p:txBody>
          <a:bodyPr wrap="none" rtlCol="0">
            <a:spAutoFit/>
          </a:bodyPr>
          <a:lstStyle/>
          <a:p>
            <a:pPr algn="ctr"/>
            <a:r>
              <a:rPr lang="en-US" sz="2000" dirty="0">
                <a:solidFill>
                  <a:schemeClr val="tx1">
                    <a:lumMod val="75000"/>
                    <a:lumOff val="25000"/>
                  </a:schemeClr>
                </a:solidFill>
                <a:latin typeface="Sitka Banner" panose="02000505000000020004" pitchFamily="2" charset="0"/>
              </a:rPr>
              <a:t>DAGMM</a:t>
            </a:r>
          </a:p>
        </p:txBody>
      </p:sp>
      <p:sp>
        <p:nvSpPr>
          <p:cNvPr id="12" name="TextBox 11"/>
          <p:cNvSpPr txBox="1"/>
          <p:nvPr/>
        </p:nvSpPr>
        <p:spPr>
          <a:xfrm>
            <a:off x="8700442" y="2242109"/>
            <a:ext cx="873957"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RePO</a:t>
            </a:r>
            <a:r>
              <a:rPr lang="en-US" sz="2000" dirty="0" smtClean="0">
                <a:solidFill>
                  <a:schemeClr val="tx1">
                    <a:lumMod val="75000"/>
                    <a:lumOff val="25000"/>
                  </a:schemeClr>
                </a:solidFill>
                <a:latin typeface="Sitka Banner" panose="02000505000000020004" pitchFamily="2" charset="0"/>
              </a:rPr>
              <a:t>+</a:t>
            </a:r>
            <a:endParaRPr lang="en-US" sz="2000" dirty="0">
              <a:solidFill>
                <a:schemeClr val="tx1">
                  <a:lumMod val="75000"/>
                  <a:lumOff val="25000"/>
                </a:schemeClr>
              </a:solidFill>
              <a:latin typeface="Sitka Banner" panose="02000505000000020004" pitchFamily="2" charset="0"/>
            </a:endParaRPr>
          </a:p>
        </p:txBody>
      </p:sp>
      <p:sp>
        <p:nvSpPr>
          <p:cNvPr id="13" name="TextBox 12"/>
          <p:cNvSpPr txBox="1"/>
          <p:nvPr/>
        </p:nvSpPr>
        <p:spPr>
          <a:xfrm>
            <a:off x="10491121" y="2242109"/>
            <a:ext cx="843501" cy="400110"/>
          </a:xfrm>
          <a:prstGeom prst="rect">
            <a:avLst/>
          </a:prstGeom>
          <a:noFill/>
        </p:spPr>
        <p:txBody>
          <a:bodyPr wrap="none" rtlCol="0">
            <a:spAutoFit/>
          </a:bodyPr>
          <a:lstStyle/>
          <a:p>
            <a:pPr algn="ctr"/>
            <a:r>
              <a:rPr lang="en-US" sz="2000" dirty="0" err="1" smtClean="0">
                <a:solidFill>
                  <a:schemeClr val="tx1">
                    <a:lumMod val="75000"/>
                    <a:lumOff val="25000"/>
                  </a:schemeClr>
                </a:solidFill>
                <a:latin typeface="Sitka Banner" panose="02000505000000020004" pitchFamily="2" charset="0"/>
              </a:rPr>
              <a:t>BiGAN</a:t>
            </a:r>
            <a:endParaRPr lang="en-US" sz="2000" dirty="0">
              <a:solidFill>
                <a:schemeClr val="tx1">
                  <a:lumMod val="75000"/>
                  <a:lumOff val="25000"/>
                </a:schemeClr>
              </a:solidFill>
              <a:latin typeface="Sitka Banner" panose="02000505000000020004" pitchFamily="2" charset="0"/>
            </a:endParaRPr>
          </a:p>
        </p:txBody>
      </p:sp>
      <p:sp>
        <p:nvSpPr>
          <p:cNvPr id="14" name="TextBox 13"/>
          <p:cNvSpPr txBox="1"/>
          <p:nvPr/>
        </p:nvSpPr>
        <p:spPr>
          <a:xfrm>
            <a:off x="6488215" y="1867855"/>
            <a:ext cx="5190845" cy="461665"/>
          </a:xfrm>
          <a:prstGeom prst="rect">
            <a:avLst/>
          </a:prstGeom>
          <a:noFill/>
        </p:spPr>
        <p:txBody>
          <a:bodyPr wrap="none" rtlCol="0">
            <a:spAutoFit/>
          </a:bodyPr>
          <a:lstStyle/>
          <a:p>
            <a:pPr algn="ctr"/>
            <a:r>
              <a:rPr lang="en-US" sz="2400" b="1" dirty="0" smtClean="0">
                <a:solidFill>
                  <a:schemeClr val="accent1"/>
                </a:solidFill>
                <a:latin typeface="Sitka Banner" panose="02000505000000020004" pitchFamily="2" charset="0"/>
              </a:rPr>
              <a:t>Average detection rate across all attacks</a:t>
            </a:r>
            <a:endParaRPr lang="en-US" sz="2400" b="1" dirty="0">
              <a:solidFill>
                <a:schemeClr val="accent1"/>
              </a:solidFill>
              <a:latin typeface="Sitka Banner" panose="02000505000000020004" pitchFamily="2" charset="0"/>
            </a:endParaRPr>
          </a:p>
        </p:txBody>
      </p:sp>
      <p:sp>
        <p:nvSpPr>
          <p:cNvPr id="15" name="TextBox 14"/>
          <p:cNvSpPr txBox="1"/>
          <p:nvPr/>
        </p:nvSpPr>
        <p:spPr>
          <a:xfrm>
            <a:off x="6851165" y="2649841"/>
            <a:ext cx="914033" cy="400110"/>
          </a:xfrm>
          <a:prstGeom prst="rect">
            <a:avLst/>
          </a:prstGeom>
          <a:noFill/>
        </p:spPr>
        <p:txBody>
          <a:bodyPr wrap="none" rtlCol="0">
            <a:spAutoFit/>
          </a:bodyPr>
          <a:lstStyle/>
          <a:p>
            <a:pPr algn="ctr"/>
            <a:r>
              <a:rPr lang="en-US" sz="2000" dirty="0" smtClean="0">
                <a:solidFill>
                  <a:schemeClr val="tx1">
                    <a:lumMod val="75000"/>
                    <a:lumOff val="25000"/>
                  </a:schemeClr>
                </a:solidFill>
                <a:latin typeface="Sitka Banner" panose="02000505000000020004" pitchFamily="2" charset="0"/>
              </a:rPr>
              <a:t>35.19%</a:t>
            </a:r>
            <a:endParaRPr lang="en-US" sz="2000" dirty="0">
              <a:solidFill>
                <a:schemeClr val="tx1">
                  <a:lumMod val="75000"/>
                  <a:lumOff val="25000"/>
                </a:schemeClr>
              </a:solidFill>
              <a:latin typeface="Sitka Banner" panose="02000505000000020004" pitchFamily="2" charset="0"/>
            </a:endParaRPr>
          </a:p>
        </p:txBody>
      </p:sp>
      <p:sp>
        <p:nvSpPr>
          <p:cNvPr id="16" name="TextBox 15"/>
          <p:cNvSpPr txBox="1"/>
          <p:nvPr/>
        </p:nvSpPr>
        <p:spPr>
          <a:xfrm>
            <a:off x="8381361" y="2649841"/>
            <a:ext cx="1404552" cy="400110"/>
          </a:xfrm>
          <a:prstGeom prst="rect">
            <a:avLst/>
          </a:prstGeom>
          <a:noFill/>
        </p:spPr>
        <p:txBody>
          <a:bodyPr wrap="none" rtlCol="0">
            <a:spAutoFit/>
          </a:bodyPr>
          <a:lstStyle/>
          <a:p>
            <a:pPr algn="ctr"/>
            <a:r>
              <a:rPr lang="en-US" sz="2000" b="1" dirty="0" smtClean="0">
                <a:solidFill>
                  <a:schemeClr val="tx1">
                    <a:lumMod val="75000"/>
                    <a:lumOff val="25000"/>
                  </a:schemeClr>
                </a:solidFill>
                <a:latin typeface="Sitka Banner" panose="02000505000000020004" pitchFamily="2" charset="0"/>
              </a:rPr>
              <a:t>47.02% (R)</a:t>
            </a:r>
            <a:endParaRPr lang="en-US" sz="2000" b="1" dirty="0">
              <a:solidFill>
                <a:schemeClr val="tx1">
                  <a:lumMod val="75000"/>
                  <a:lumOff val="25000"/>
                </a:schemeClr>
              </a:solidFill>
              <a:latin typeface="Sitka Banner" panose="02000505000000020004" pitchFamily="2" charset="0"/>
            </a:endParaRPr>
          </a:p>
        </p:txBody>
      </p:sp>
      <p:sp>
        <p:nvSpPr>
          <p:cNvPr id="17" name="TextBox 16"/>
          <p:cNvSpPr txBox="1"/>
          <p:nvPr/>
        </p:nvSpPr>
        <p:spPr>
          <a:xfrm>
            <a:off x="10388638" y="2649841"/>
            <a:ext cx="936475" cy="400110"/>
          </a:xfrm>
          <a:prstGeom prst="rect">
            <a:avLst/>
          </a:prstGeom>
          <a:noFill/>
        </p:spPr>
        <p:txBody>
          <a:bodyPr wrap="none" rtlCol="0">
            <a:spAutoFit/>
          </a:bodyPr>
          <a:lstStyle/>
          <a:p>
            <a:pPr algn="ctr"/>
            <a:r>
              <a:rPr lang="en-US" sz="2000" dirty="0" smtClean="0">
                <a:solidFill>
                  <a:schemeClr val="tx1">
                    <a:lumMod val="75000"/>
                    <a:lumOff val="25000"/>
                  </a:schemeClr>
                </a:solidFill>
                <a:latin typeface="Sitka Banner" panose="02000505000000020004" pitchFamily="2" charset="0"/>
              </a:rPr>
              <a:t>35.74%</a:t>
            </a:r>
            <a:endParaRPr lang="en-US" sz="2000" dirty="0">
              <a:solidFill>
                <a:schemeClr val="tx1">
                  <a:lumMod val="75000"/>
                  <a:lumOff val="25000"/>
                </a:schemeClr>
              </a:solidFill>
              <a:latin typeface="Sitka Banner" panose="02000505000000020004" pitchFamily="2" charset="0"/>
            </a:endParaRPr>
          </a:p>
        </p:txBody>
      </p:sp>
      <p:sp>
        <p:nvSpPr>
          <p:cNvPr id="18" name="Rectangle 17"/>
          <p:cNvSpPr/>
          <p:nvPr/>
        </p:nvSpPr>
        <p:spPr>
          <a:xfrm rot="20090602">
            <a:off x="7834157" y="4099586"/>
            <a:ext cx="2498948" cy="7823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latin typeface="Sitka Banner" panose="02000505000000020004" pitchFamily="2" charset="0"/>
              </a:rPr>
              <a:t>1.3x better</a:t>
            </a:r>
            <a:endParaRPr lang="en-US" sz="2800" dirty="0">
              <a:latin typeface="Sitka Banner" panose="02000505000000020004" pitchFamily="2" charset="0"/>
            </a:endParaRPr>
          </a:p>
        </p:txBody>
      </p:sp>
      <p:graphicFrame>
        <p:nvGraphicFramePr>
          <p:cNvPr id="22" name="Chart 21"/>
          <p:cNvGraphicFramePr/>
          <p:nvPr>
            <p:extLst>
              <p:ext uri="{D42A27DB-BD31-4B8C-83A1-F6EECF244321}">
                <p14:modId xmlns:p14="http://schemas.microsoft.com/office/powerpoint/2010/main" val="3331947351"/>
              </p:ext>
            </p:extLst>
          </p:nvPr>
        </p:nvGraphicFramePr>
        <p:xfrm>
          <a:off x="129575" y="1197180"/>
          <a:ext cx="6113443" cy="46911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528096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dirty="0" err="1" smtClean="0"/>
              <a:t>RePO</a:t>
            </a:r>
            <a:r>
              <a:rPr lang="en-US" dirty="0" smtClean="0"/>
              <a:t>+ can be used to build more accurate and more robust packet-based and flow-based NIDS.</a:t>
            </a:r>
          </a:p>
          <a:p>
            <a:endParaRPr lang="en-US" dirty="0"/>
          </a:p>
          <a:p>
            <a:r>
              <a:rPr lang="en-US" dirty="0" smtClean="0"/>
              <a:t>In a normal setting, it can increase the average detection rate by up to 29%.</a:t>
            </a:r>
          </a:p>
          <a:p>
            <a:endParaRPr lang="en-US" dirty="0"/>
          </a:p>
          <a:p>
            <a:r>
              <a:rPr lang="en-US" dirty="0" smtClean="0"/>
              <a:t>In an adversarial setting, it can increase the average detection rate by up to 45%.</a:t>
            </a:r>
            <a:endParaRPr lang="en-US" dirty="0"/>
          </a:p>
        </p:txBody>
      </p:sp>
    </p:spTree>
    <p:extLst>
      <p:ext uri="{BB962C8B-B14F-4D97-AF65-F5344CB8AC3E}">
        <p14:creationId xmlns:p14="http://schemas.microsoft.com/office/powerpoint/2010/main" val="85738661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36683" y="2420752"/>
            <a:ext cx="8242434" cy="1862048"/>
          </a:xfrm>
          <a:prstGeom prst="rect">
            <a:avLst/>
          </a:prstGeom>
        </p:spPr>
        <p:txBody>
          <a:bodyPr wrap="square">
            <a:spAutoFit/>
          </a:bodyPr>
          <a:lstStyle/>
          <a:p>
            <a:pPr algn="ctr"/>
            <a:r>
              <a:rPr lang="en-US" sz="11500"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Questions?</a:t>
            </a:r>
            <a:endParaRPr lang="en-US" sz="11500"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spTree>
    <p:extLst>
      <p:ext uri="{BB962C8B-B14F-4D97-AF65-F5344CB8AC3E}">
        <p14:creationId xmlns:p14="http://schemas.microsoft.com/office/powerpoint/2010/main" val="9204786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Traditional Solution</a:t>
            </a:r>
            <a:endParaRPr lang="en-US" sz="4800" dirty="0"/>
          </a:p>
        </p:txBody>
      </p:sp>
      <p:sp>
        <p:nvSpPr>
          <p:cNvPr id="3" name="Content Placeholder 2"/>
          <p:cNvSpPr>
            <a:spLocks noGrp="1"/>
          </p:cNvSpPr>
          <p:nvPr>
            <p:ph idx="1"/>
          </p:nvPr>
        </p:nvSpPr>
        <p:spPr/>
        <p:txBody>
          <a:bodyPr>
            <a:normAutofit/>
          </a:bodyPr>
          <a:lstStyle/>
          <a:p>
            <a:pPr marL="457200" lvl="1" indent="0">
              <a:buNone/>
            </a:pPr>
            <a:endParaRPr lang="en-US" dirty="0" smtClean="0"/>
          </a:p>
          <a:p>
            <a:r>
              <a:rPr lang="en-US" dirty="0" smtClean="0"/>
              <a:t>Signature-based NIDS</a:t>
            </a:r>
          </a:p>
          <a:p>
            <a:pPr lvl="1"/>
            <a:r>
              <a:rPr lang="en-US" dirty="0" smtClean="0"/>
              <a:t>Snort</a:t>
            </a:r>
          </a:p>
          <a:p>
            <a:pPr lvl="1"/>
            <a:r>
              <a:rPr lang="en-US" dirty="0" err="1" smtClean="0"/>
              <a:t>Suricata</a:t>
            </a:r>
            <a:endParaRPr lang="en-US" dirty="0" smtClean="0"/>
          </a:p>
          <a:p>
            <a:pPr marL="457200" lvl="1" indent="0">
              <a:buNone/>
            </a:pPr>
            <a:endParaRPr lang="en-US" dirty="0" smtClean="0"/>
          </a:p>
          <a:p>
            <a:r>
              <a:rPr lang="en-US" dirty="0" smtClean="0"/>
              <a:t>Are </a:t>
            </a:r>
            <a:r>
              <a:rPr lang="en-US" dirty="0"/>
              <a:t>based on </a:t>
            </a:r>
            <a:r>
              <a:rPr lang="en-US" b="1" i="1" dirty="0"/>
              <a:t>known</a:t>
            </a:r>
            <a:r>
              <a:rPr lang="en-US" i="1" dirty="0"/>
              <a:t> </a:t>
            </a:r>
            <a:r>
              <a:rPr lang="en-US" dirty="0" smtClean="0"/>
              <a:t>signatures.</a:t>
            </a:r>
            <a:endParaRPr lang="en-US" dirty="0"/>
          </a:p>
          <a:p>
            <a:pPr lvl="1"/>
            <a:r>
              <a:rPr lang="en-US" dirty="0"/>
              <a:t>Known sequence of bytes</a:t>
            </a:r>
          </a:p>
          <a:p>
            <a:pPr lvl="1"/>
            <a:r>
              <a:rPr lang="en-US" dirty="0"/>
              <a:t>Fixed access patterns</a:t>
            </a:r>
          </a:p>
          <a:p>
            <a:pPr lvl="1"/>
            <a:endParaRPr lang="en-US" dirty="0" smtClean="0"/>
          </a:p>
          <a:p>
            <a:endParaRPr lang="en-US" dirty="0"/>
          </a:p>
        </p:txBody>
      </p:sp>
      <p:grpSp>
        <p:nvGrpSpPr>
          <p:cNvPr id="8" name="Group 7"/>
          <p:cNvGrpSpPr/>
          <p:nvPr/>
        </p:nvGrpSpPr>
        <p:grpSpPr>
          <a:xfrm rot="20839405">
            <a:off x="6675017" y="4773579"/>
            <a:ext cx="3558788" cy="1193532"/>
            <a:chOff x="6949440" y="1066053"/>
            <a:chExt cx="3558788" cy="1193532"/>
          </a:xfrm>
        </p:grpSpPr>
        <p:sp>
          <p:nvSpPr>
            <p:cNvPr id="6" name="Rectangle 5"/>
            <p:cNvSpPr/>
            <p:nvPr/>
          </p:nvSpPr>
          <p:spPr>
            <a:xfrm>
              <a:off x="6949440" y="1066053"/>
              <a:ext cx="3558788" cy="11935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lgn="ctr"/>
              <a:endParaRPr lang="en-US" dirty="0"/>
            </a:p>
          </p:txBody>
        </p:sp>
        <p:sp>
          <p:nvSpPr>
            <p:cNvPr id="7" name="TextBox 6"/>
            <p:cNvSpPr txBox="1"/>
            <p:nvPr/>
          </p:nvSpPr>
          <p:spPr>
            <a:xfrm>
              <a:off x="7401827" y="1234869"/>
              <a:ext cx="2698504" cy="954107"/>
            </a:xfrm>
            <a:prstGeom prst="rect">
              <a:avLst/>
            </a:prstGeom>
            <a:noFill/>
          </p:spPr>
          <p:txBody>
            <a:bodyPr wrap="square" rtlCol="0">
              <a:spAutoFit/>
            </a:bodyPr>
            <a:lstStyle/>
            <a:p>
              <a:pPr algn="ctr"/>
              <a:r>
                <a:rPr lang="en-US" sz="2800" b="1" dirty="0">
                  <a:solidFill>
                    <a:schemeClr val="bg1"/>
                  </a:solidFill>
                  <a:effectLst>
                    <a:outerShdw blurRad="38100" dist="38100" dir="2700000" algn="tl">
                      <a:srgbClr val="000000">
                        <a:alpha val="43137"/>
                      </a:srgbClr>
                    </a:outerShdw>
                  </a:effectLst>
                  <a:latin typeface="Sitka Banner" panose="02000505000000020004" pitchFamily="2" charset="0"/>
                </a:rPr>
                <a:t>Can’t detect </a:t>
              </a:r>
              <a:r>
                <a:rPr lang="en-US" sz="2800" b="1" dirty="0">
                  <a:solidFill>
                    <a:srgbClr val="FF0000"/>
                  </a:solidFill>
                  <a:effectLst>
                    <a:outerShdw blurRad="38100" dist="38100" dir="2700000" algn="tl">
                      <a:srgbClr val="000000">
                        <a:alpha val="43137"/>
                      </a:srgbClr>
                    </a:outerShdw>
                  </a:effectLst>
                  <a:latin typeface="Sitka Banner" panose="02000505000000020004" pitchFamily="2" charset="0"/>
                </a:rPr>
                <a:t>zero-day</a:t>
              </a:r>
              <a:r>
                <a:rPr lang="en-US" sz="2800" b="1" dirty="0">
                  <a:solidFill>
                    <a:schemeClr val="bg1"/>
                  </a:solidFill>
                  <a:effectLst>
                    <a:outerShdw blurRad="38100" dist="38100" dir="2700000" algn="tl">
                      <a:srgbClr val="000000">
                        <a:alpha val="43137"/>
                      </a:srgbClr>
                    </a:outerShdw>
                  </a:effectLst>
                  <a:latin typeface="Sitka Banner" panose="02000505000000020004" pitchFamily="2" charset="0"/>
                </a:rPr>
                <a:t> attacks.</a:t>
              </a:r>
            </a:p>
          </p:txBody>
        </p:sp>
      </p:grpSp>
    </p:spTree>
    <p:extLst>
      <p:ext uri="{BB962C8B-B14F-4D97-AF65-F5344CB8AC3E}">
        <p14:creationId xmlns:p14="http://schemas.microsoft.com/office/powerpoint/2010/main" val="1051790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smtClean="0"/>
              <a:t>ML-based</a:t>
            </a:r>
          </a:p>
          <a:p>
            <a:endParaRPr lang="en-US" dirty="0" smtClean="0"/>
          </a:p>
          <a:p>
            <a:r>
              <a:rPr lang="en-US" dirty="0"/>
              <a:t>Only trained on benign </a:t>
            </a:r>
            <a:r>
              <a:rPr lang="en-US" dirty="0" smtClean="0"/>
              <a:t>inputs.</a:t>
            </a:r>
            <a:endParaRPr lang="en-US" dirty="0"/>
          </a:p>
          <a:p>
            <a:endParaRPr lang="en-US" dirty="0" smtClean="0"/>
          </a:p>
          <a:p>
            <a:r>
              <a:rPr lang="en-US" dirty="0" smtClean="0"/>
              <a:t>During </a:t>
            </a:r>
            <a:r>
              <a:rPr lang="en-US" dirty="0"/>
              <a:t>inference time they measure how </a:t>
            </a:r>
            <a:r>
              <a:rPr lang="en-US" dirty="0" smtClean="0"/>
              <a:t>similar a new input </a:t>
            </a:r>
            <a:r>
              <a:rPr lang="en-US" dirty="0"/>
              <a:t>is to the </a:t>
            </a:r>
            <a:r>
              <a:rPr lang="en-US" dirty="0" smtClean="0"/>
              <a:t>training set. </a:t>
            </a:r>
          </a:p>
          <a:p>
            <a:endParaRPr lang="en-US" dirty="0" smtClean="0"/>
          </a:p>
          <a:p>
            <a:r>
              <a:rPr lang="en-US" dirty="0" smtClean="0"/>
              <a:t>Detect anomalies by looking for deviations from benign network traffic.</a:t>
            </a:r>
          </a:p>
          <a:p>
            <a:endParaRPr lang="en-US" dirty="0" smtClean="0"/>
          </a:p>
          <a:p>
            <a:r>
              <a:rPr lang="en-US" dirty="0" smtClean="0"/>
              <a:t>Can detect </a:t>
            </a:r>
            <a:r>
              <a:rPr lang="en-US" b="1" dirty="0" smtClean="0"/>
              <a:t>zero-day</a:t>
            </a:r>
            <a:r>
              <a:rPr lang="en-US" dirty="0" smtClean="0"/>
              <a:t> attacks.</a:t>
            </a:r>
          </a:p>
          <a:p>
            <a:endParaRPr lang="en-US" dirty="0"/>
          </a:p>
        </p:txBody>
      </p:sp>
      <p:sp>
        <p:nvSpPr>
          <p:cNvPr id="3" name="Title 2"/>
          <p:cNvSpPr>
            <a:spLocks noGrp="1"/>
          </p:cNvSpPr>
          <p:nvPr>
            <p:ph type="title"/>
          </p:nvPr>
        </p:nvSpPr>
        <p:spPr/>
        <p:txBody>
          <a:bodyPr/>
          <a:lstStyle/>
          <a:p>
            <a:r>
              <a:rPr lang="en-US" dirty="0" smtClean="0"/>
              <a:t>Anomaly-based NIDS</a:t>
            </a:r>
            <a:endParaRPr lang="en-US" dirty="0"/>
          </a:p>
        </p:txBody>
      </p:sp>
    </p:spTree>
    <p:extLst>
      <p:ext uri="{BB962C8B-B14F-4D97-AF65-F5344CB8AC3E}">
        <p14:creationId xmlns:p14="http://schemas.microsoft.com/office/powerpoint/2010/main" val="1425895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p:cNvSpPr txBox="1"/>
          <p:nvPr/>
        </p:nvSpPr>
        <p:spPr>
          <a:xfrm>
            <a:off x="7956164" y="3001312"/>
            <a:ext cx="880113" cy="465512"/>
          </a:xfrm>
          <a:prstGeom prst="rect">
            <a:avLst/>
          </a:prstGeom>
          <a:noFill/>
        </p:spPr>
        <p:txBody>
          <a:bodyPr wrap="none" rtlCol="0">
            <a:spAutoFit/>
          </a:bodyPr>
          <a:lstStyle/>
          <a:p>
            <a:r>
              <a:rPr lang="en-US" sz="2425" dirty="0"/>
              <a:t>Score</a:t>
            </a:r>
            <a:endParaRPr lang="en-US" sz="1819" dirty="0"/>
          </a:p>
        </p:txBody>
      </p:sp>
      <p:grpSp>
        <p:nvGrpSpPr>
          <p:cNvPr id="61" name="Group 60"/>
          <p:cNvGrpSpPr/>
          <p:nvPr/>
        </p:nvGrpSpPr>
        <p:grpSpPr>
          <a:xfrm>
            <a:off x="1478306" y="3156364"/>
            <a:ext cx="2433680" cy="1017367"/>
            <a:chOff x="1478306" y="3156364"/>
            <a:chExt cx="2433680" cy="1017367"/>
          </a:xfrm>
        </p:grpSpPr>
        <p:sp>
          <p:nvSpPr>
            <p:cNvPr id="26" name="Rectangle 25"/>
            <p:cNvSpPr/>
            <p:nvPr/>
          </p:nvSpPr>
          <p:spPr>
            <a:xfrm>
              <a:off x="2245437" y="3156364"/>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27" name="Rectangle 26"/>
            <p:cNvSpPr/>
            <p:nvPr/>
          </p:nvSpPr>
          <p:spPr>
            <a:xfrm>
              <a:off x="2420847" y="3164078"/>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28" name="TextBox 27"/>
            <p:cNvSpPr txBox="1"/>
            <p:nvPr/>
          </p:nvSpPr>
          <p:spPr>
            <a:xfrm>
              <a:off x="2596258" y="3234080"/>
              <a:ext cx="364202" cy="403059"/>
            </a:xfrm>
            <a:prstGeom prst="rect">
              <a:avLst/>
            </a:prstGeom>
            <a:solidFill>
              <a:schemeClr val="bg1"/>
            </a:solidFill>
            <a:ln>
              <a:solidFill>
                <a:schemeClr val="bg1"/>
              </a:solidFill>
            </a:ln>
          </p:spPr>
          <p:txBody>
            <a:bodyPr wrap="none" rtlCol="0">
              <a:spAutoFit/>
            </a:bodyPr>
            <a:lstStyle/>
            <a:p>
              <a:r>
                <a:rPr lang="en-US" sz="2019" dirty="0"/>
                <a:t>…</a:t>
              </a:r>
            </a:p>
          </p:txBody>
        </p:sp>
        <p:sp>
          <p:nvSpPr>
            <p:cNvPr id="29" name="Rectangle 28"/>
            <p:cNvSpPr/>
            <p:nvPr/>
          </p:nvSpPr>
          <p:spPr>
            <a:xfrm>
              <a:off x="3000012" y="3167653"/>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30" name="Rectangle 29"/>
            <p:cNvSpPr/>
            <p:nvPr/>
          </p:nvSpPr>
          <p:spPr>
            <a:xfrm>
              <a:off x="3175422" y="3175367"/>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31" name="Rectangle 30"/>
            <p:cNvSpPr/>
            <p:nvPr/>
          </p:nvSpPr>
          <p:spPr>
            <a:xfrm>
              <a:off x="1893572" y="3160500"/>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32" name="Rectangle 31"/>
            <p:cNvSpPr/>
            <p:nvPr/>
          </p:nvSpPr>
          <p:spPr>
            <a:xfrm>
              <a:off x="2068982" y="3156922"/>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33" name="Rectangle 32"/>
            <p:cNvSpPr/>
            <p:nvPr/>
          </p:nvSpPr>
          <p:spPr>
            <a:xfrm>
              <a:off x="3345442" y="3168211"/>
              <a:ext cx="114556" cy="544142"/>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34" name="TextBox 33"/>
            <p:cNvSpPr txBox="1"/>
            <p:nvPr/>
          </p:nvSpPr>
          <p:spPr>
            <a:xfrm>
              <a:off x="1478306" y="3708219"/>
              <a:ext cx="2433680" cy="465512"/>
            </a:xfrm>
            <a:prstGeom prst="rect">
              <a:avLst/>
            </a:prstGeom>
            <a:noFill/>
          </p:spPr>
          <p:txBody>
            <a:bodyPr wrap="none" rtlCol="0">
              <a:spAutoFit/>
            </a:bodyPr>
            <a:lstStyle/>
            <a:p>
              <a:r>
                <a:rPr lang="en-US" sz="2425" dirty="0"/>
                <a:t>Stream of Packets</a:t>
              </a:r>
            </a:p>
          </p:txBody>
        </p:sp>
      </p:grpSp>
      <p:cxnSp>
        <p:nvCxnSpPr>
          <p:cNvPr id="35" name="Straight Arrow Connector 34"/>
          <p:cNvCxnSpPr/>
          <p:nvPr/>
        </p:nvCxnSpPr>
        <p:spPr>
          <a:xfrm>
            <a:off x="3605919" y="3428993"/>
            <a:ext cx="507985" cy="0"/>
          </a:xfrm>
          <a:prstGeom prst="straightConnector1">
            <a:avLst/>
          </a:prstGeom>
          <a:ln w="254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6" name="Rectangle 35"/>
          <p:cNvSpPr/>
          <p:nvPr/>
        </p:nvSpPr>
        <p:spPr>
          <a:xfrm>
            <a:off x="4259818" y="2920658"/>
            <a:ext cx="1467748" cy="10166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r>
              <a:rPr lang="en-US" sz="2425" dirty="0">
                <a:solidFill>
                  <a:schemeClr val="tx1"/>
                </a:solidFill>
              </a:rPr>
              <a:t>Feature Extractor</a:t>
            </a:r>
          </a:p>
        </p:txBody>
      </p:sp>
      <p:cxnSp>
        <p:nvCxnSpPr>
          <p:cNvPr id="37" name="Straight Arrow Connector 36"/>
          <p:cNvCxnSpPr/>
          <p:nvPr/>
        </p:nvCxnSpPr>
        <p:spPr>
          <a:xfrm>
            <a:off x="5829020" y="3428991"/>
            <a:ext cx="507985" cy="0"/>
          </a:xfrm>
          <a:prstGeom prst="straightConnector1">
            <a:avLst/>
          </a:prstGeom>
          <a:ln w="254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8" name="Rectangle 37"/>
          <p:cNvSpPr/>
          <p:nvPr/>
        </p:nvSpPr>
        <p:spPr>
          <a:xfrm>
            <a:off x="6438456" y="2920658"/>
            <a:ext cx="1467748" cy="1016684"/>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r>
              <a:rPr lang="en-US" sz="2425" dirty="0">
                <a:solidFill>
                  <a:schemeClr val="tx1"/>
                </a:solidFill>
              </a:rPr>
              <a:t>Anomaly Detector</a:t>
            </a:r>
          </a:p>
        </p:txBody>
      </p:sp>
      <p:cxnSp>
        <p:nvCxnSpPr>
          <p:cNvPr id="39" name="Straight Arrow Connector 38"/>
          <p:cNvCxnSpPr/>
          <p:nvPr/>
        </p:nvCxnSpPr>
        <p:spPr>
          <a:xfrm>
            <a:off x="8032252" y="3421838"/>
            <a:ext cx="738886" cy="0"/>
          </a:xfrm>
          <a:prstGeom prst="straightConnector1">
            <a:avLst/>
          </a:prstGeom>
          <a:ln w="254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40" name="TextBox 39"/>
          <p:cNvSpPr txBox="1"/>
          <p:nvPr/>
        </p:nvSpPr>
        <p:spPr>
          <a:xfrm>
            <a:off x="9387872" y="3708221"/>
            <a:ext cx="1445332" cy="465512"/>
          </a:xfrm>
          <a:prstGeom prst="rect">
            <a:avLst/>
          </a:prstGeom>
          <a:noFill/>
        </p:spPr>
        <p:txBody>
          <a:bodyPr wrap="none" rtlCol="0">
            <a:spAutoFit/>
          </a:bodyPr>
          <a:lstStyle/>
          <a:p>
            <a:r>
              <a:rPr lang="en-US" sz="2425" dirty="0"/>
              <a:t>Threshold</a:t>
            </a:r>
          </a:p>
        </p:txBody>
      </p:sp>
      <p:sp>
        <p:nvSpPr>
          <p:cNvPr id="41" name="Rectangle 40"/>
          <p:cNvSpPr/>
          <p:nvPr/>
        </p:nvSpPr>
        <p:spPr>
          <a:xfrm>
            <a:off x="8840149" y="2145577"/>
            <a:ext cx="85918" cy="183504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sp>
        <p:nvSpPr>
          <p:cNvPr id="42" name="Rectangle 41"/>
          <p:cNvSpPr/>
          <p:nvPr/>
        </p:nvSpPr>
        <p:spPr>
          <a:xfrm>
            <a:off x="8840149" y="3980620"/>
            <a:ext cx="85918" cy="103583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2361" tIns="46179" rIns="92361" bIns="46179" numCol="1" spcCol="0" rtlCol="0" fromWordArt="0" anchor="ctr" anchorCtr="0" forceAA="0" compatLnSpc="1">
            <a:prstTxWarp prst="textNoShape">
              <a:avLst/>
            </a:prstTxWarp>
            <a:noAutofit/>
          </a:bodyPr>
          <a:lstStyle/>
          <a:p>
            <a:pPr algn="ctr"/>
            <a:endParaRPr lang="en-US" sz="1819"/>
          </a:p>
        </p:txBody>
      </p:sp>
      <p:cxnSp>
        <p:nvCxnSpPr>
          <p:cNvPr id="43" name="Straight Arrow Connector 42"/>
          <p:cNvCxnSpPr/>
          <p:nvPr/>
        </p:nvCxnSpPr>
        <p:spPr>
          <a:xfrm flipH="1" flipV="1">
            <a:off x="8926063" y="3980616"/>
            <a:ext cx="461803" cy="0"/>
          </a:xfrm>
          <a:prstGeom prst="straightConnector1">
            <a:avLst/>
          </a:prstGeom>
          <a:ln w="254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44" name="TextBox 43"/>
          <p:cNvSpPr txBox="1"/>
          <p:nvPr/>
        </p:nvSpPr>
        <p:spPr>
          <a:xfrm>
            <a:off x="9387872" y="2315958"/>
            <a:ext cx="1396536" cy="465512"/>
          </a:xfrm>
          <a:prstGeom prst="rect">
            <a:avLst/>
          </a:prstGeom>
          <a:noFill/>
        </p:spPr>
        <p:txBody>
          <a:bodyPr wrap="none" rtlCol="0">
            <a:spAutoFit/>
          </a:bodyPr>
          <a:lstStyle/>
          <a:p>
            <a:r>
              <a:rPr lang="en-US" sz="2425" dirty="0"/>
              <a:t>Malicious</a:t>
            </a:r>
          </a:p>
        </p:txBody>
      </p:sp>
      <p:cxnSp>
        <p:nvCxnSpPr>
          <p:cNvPr id="45" name="Straight Arrow Connector 44"/>
          <p:cNvCxnSpPr/>
          <p:nvPr/>
        </p:nvCxnSpPr>
        <p:spPr>
          <a:xfrm flipH="1">
            <a:off x="8926063" y="2588356"/>
            <a:ext cx="461803" cy="458836"/>
          </a:xfrm>
          <a:prstGeom prst="straightConnector1">
            <a:avLst/>
          </a:prstGeom>
          <a:ln w="254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46" name="TextBox 45"/>
          <p:cNvSpPr txBox="1"/>
          <p:nvPr/>
        </p:nvSpPr>
        <p:spPr>
          <a:xfrm>
            <a:off x="9387877" y="4498607"/>
            <a:ext cx="1055097" cy="465512"/>
          </a:xfrm>
          <a:prstGeom prst="rect">
            <a:avLst/>
          </a:prstGeom>
          <a:noFill/>
        </p:spPr>
        <p:txBody>
          <a:bodyPr wrap="none" rtlCol="0">
            <a:spAutoFit/>
          </a:bodyPr>
          <a:lstStyle/>
          <a:p>
            <a:r>
              <a:rPr lang="en-US" sz="2425" dirty="0"/>
              <a:t>Benign</a:t>
            </a:r>
          </a:p>
        </p:txBody>
      </p:sp>
      <p:cxnSp>
        <p:nvCxnSpPr>
          <p:cNvPr id="47" name="Straight Arrow Connector 46"/>
          <p:cNvCxnSpPr/>
          <p:nvPr/>
        </p:nvCxnSpPr>
        <p:spPr>
          <a:xfrm flipH="1" flipV="1">
            <a:off x="8926063" y="4498607"/>
            <a:ext cx="461803" cy="272395"/>
          </a:xfrm>
          <a:prstGeom prst="straightConnector1">
            <a:avLst/>
          </a:prstGeom>
          <a:ln w="254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8" name="Straight Arrow Connector 47"/>
          <p:cNvCxnSpPr/>
          <p:nvPr/>
        </p:nvCxnSpPr>
        <p:spPr>
          <a:xfrm flipV="1">
            <a:off x="4993692" y="2145577"/>
            <a:ext cx="531458" cy="635893"/>
          </a:xfrm>
          <a:prstGeom prst="straightConnector1">
            <a:avLst/>
          </a:prstGeom>
          <a:ln w="254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50" name="Straight Arrow Connector 49"/>
          <p:cNvCxnSpPr/>
          <p:nvPr/>
        </p:nvCxnSpPr>
        <p:spPr>
          <a:xfrm>
            <a:off x="4993692" y="4105784"/>
            <a:ext cx="413686" cy="665218"/>
          </a:xfrm>
          <a:prstGeom prst="straightConnector1">
            <a:avLst/>
          </a:prstGeom>
          <a:ln w="254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56" name="TextBox 55"/>
          <p:cNvSpPr txBox="1"/>
          <p:nvPr/>
        </p:nvSpPr>
        <p:spPr>
          <a:xfrm>
            <a:off x="3605919" y="100953"/>
            <a:ext cx="4057595" cy="2277547"/>
          </a:xfrm>
          <a:prstGeom prst="rect">
            <a:avLst/>
          </a:prstGeom>
          <a:noFill/>
        </p:spPr>
        <p:txBody>
          <a:bodyPr wrap="square" rtlCol="0">
            <a:spAutoFit/>
          </a:bodyPr>
          <a:lstStyle/>
          <a:p>
            <a:r>
              <a:rPr lang="en-US" sz="2400" b="1" dirty="0" smtClean="0"/>
              <a:t>Flow-based</a:t>
            </a:r>
          </a:p>
          <a:p>
            <a:pPr marL="285750" indent="-285750">
              <a:buFont typeface="Arial" panose="020B0604020202020204" pitchFamily="34" charset="0"/>
              <a:buChar char="•"/>
            </a:pPr>
            <a:r>
              <a:rPr lang="en-US" dirty="0" smtClean="0"/>
              <a:t>Builds high-level features for a whole flow</a:t>
            </a:r>
          </a:p>
          <a:p>
            <a:pPr marL="742950" lvl="1" indent="-285750">
              <a:buFont typeface="Arial" panose="020B0604020202020204" pitchFamily="34" charset="0"/>
              <a:buChar char="•"/>
            </a:pPr>
            <a:r>
              <a:rPr lang="en-US" sz="1600" dirty="0" smtClean="0"/>
              <a:t>Total number of packets</a:t>
            </a:r>
          </a:p>
          <a:p>
            <a:pPr marL="742950" lvl="1" indent="-285750">
              <a:buFont typeface="Arial" panose="020B0604020202020204" pitchFamily="34" charset="0"/>
              <a:buChar char="•"/>
            </a:pPr>
            <a:r>
              <a:rPr lang="en-US" sz="1600" dirty="0" smtClean="0"/>
              <a:t>Flow duration</a:t>
            </a:r>
          </a:p>
          <a:p>
            <a:pPr marL="742950" lvl="1" indent="-285750">
              <a:buFont typeface="Arial" panose="020B0604020202020204" pitchFamily="34" charset="0"/>
              <a:buChar char="•"/>
            </a:pPr>
            <a:r>
              <a:rPr lang="en-US" sz="1600" dirty="0" err="1" smtClean="0"/>
              <a:t>Std</a:t>
            </a:r>
            <a:r>
              <a:rPr lang="en-US" sz="1600" dirty="0" smtClean="0"/>
              <a:t> of packet lengths</a:t>
            </a:r>
          </a:p>
          <a:p>
            <a:pPr marL="742950" lvl="1" indent="-285750">
              <a:buFont typeface="Arial" panose="020B0604020202020204" pitchFamily="34" charset="0"/>
              <a:buChar char="•"/>
            </a:pPr>
            <a:r>
              <a:rPr lang="en-US" sz="1600" dirty="0" smtClean="0"/>
              <a:t>Total number of SYN,ACK, etc. flags</a:t>
            </a:r>
          </a:p>
          <a:p>
            <a:pPr marL="285750" indent="-285750">
              <a:buFont typeface="Arial" panose="020B0604020202020204" pitchFamily="34" charset="0"/>
              <a:buChar char="•"/>
            </a:pPr>
            <a:endParaRPr lang="en-US" dirty="0"/>
          </a:p>
        </p:txBody>
      </p:sp>
      <p:sp>
        <p:nvSpPr>
          <p:cNvPr id="57" name="TextBox 56"/>
          <p:cNvSpPr txBox="1"/>
          <p:nvPr/>
        </p:nvSpPr>
        <p:spPr>
          <a:xfrm>
            <a:off x="3605918" y="4731363"/>
            <a:ext cx="4057595" cy="2123658"/>
          </a:xfrm>
          <a:prstGeom prst="rect">
            <a:avLst/>
          </a:prstGeom>
          <a:noFill/>
        </p:spPr>
        <p:txBody>
          <a:bodyPr wrap="square" rtlCol="0">
            <a:spAutoFit/>
          </a:bodyPr>
          <a:lstStyle/>
          <a:p>
            <a:r>
              <a:rPr lang="en-US" sz="2400" b="1" dirty="0" smtClean="0"/>
              <a:t>Packet-based</a:t>
            </a:r>
          </a:p>
          <a:p>
            <a:pPr marL="285750" indent="-285750">
              <a:buFont typeface="Arial" panose="020B0604020202020204" pitchFamily="34" charset="0"/>
              <a:buChar char="•"/>
            </a:pPr>
            <a:r>
              <a:rPr lang="en-US" dirty="0" smtClean="0"/>
              <a:t>Extracts features from each packet</a:t>
            </a:r>
          </a:p>
          <a:p>
            <a:pPr marL="742950" lvl="1" indent="-285750">
              <a:buFont typeface="Arial" panose="020B0604020202020204" pitchFamily="34" charset="0"/>
              <a:buChar char="•"/>
            </a:pPr>
            <a:r>
              <a:rPr lang="en-US" dirty="0" smtClean="0"/>
              <a:t>Raw values from packet headers</a:t>
            </a:r>
          </a:p>
          <a:p>
            <a:pPr marL="1200150" lvl="2" indent="-285750">
              <a:buFont typeface="Arial" panose="020B0604020202020204" pitchFamily="34" charset="0"/>
              <a:buChar char="•"/>
            </a:pPr>
            <a:r>
              <a:rPr lang="en-US" dirty="0" smtClean="0"/>
              <a:t>IP header length</a:t>
            </a:r>
          </a:p>
          <a:p>
            <a:pPr marL="742950" lvl="1" indent="-285750">
              <a:buFont typeface="Arial" panose="020B0604020202020204" pitchFamily="34" charset="0"/>
              <a:buChar char="•"/>
            </a:pPr>
            <a:r>
              <a:rPr lang="en-US" dirty="0" smtClean="0"/>
              <a:t>Hand-engineered features calculated based on a few packets</a:t>
            </a:r>
          </a:p>
        </p:txBody>
      </p:sp>
      <p:sp>
        <p:nvSpPr>
          <p:cNvPr id="58" name="TextBox 57"/>
          <p:cNvSpPr txBox="1"/>
          <p:nvPr/>
        </p:nvSpPr>
        <p:spPr>
          <a:xfrm>
            <a:off x="7776326" y="39041"/>
            <a:ext cx="4528487" cy="2031325"/>
          </a:xfrm>
          <a:prstGeom prst="rect">
            <a:avLst/>
          </a:prstGeom>
          <a:noFill/>
        </p:spPr>
        <p:txBody>
          <a:bodyPr wrap="square" rtlCol="0">
            <a:spAutoFit/>
          </a:bodyPr>
          <a:lstStyle/>
          <a:p>
            <a:pPr marL="342900" indent="-342900">
              <a:buFont typeface="Arial" panose="020B0604020202020204" pitchFamily="34" charset="0"/>
              <a:buChar char="•"/>
            </a:pPr>
            <a:r>
              <a:rPr lang="en-US" sz="2400" dirty="0" smtClean="0"/>
              <a:t>Ensemble of </a:t>
            </a:r>
            <a:r>
              <a:rPr lang="en-US" sz="2400" dirty="0" err="1" smtClean="0"/>
              <a:t>Autoencoders</a:t>
            </a:r>
            <a:endParaRPr lang="en-US" sz="2400" dirty="0" smtClean="0"/>
          </a:p>
          <a:p>
            <a:pPr marL="800100" lvl="1" indent="-342900">
              <a:buFont typeface="Arial" panose="020B0604020202020204" pitchFamily="34" charset="0"/>
              <a:buChar char="•"/>
            </a:pPr>
            <a:r>
              <a:rPr lang="da-DK" dirty="0"/>
              <a:t>Kitsune [Mirsky et al. ’18]</a:t>
            </a:r>
            <a:endParaRPr lang="en-US" dirty="0" smtClean="0"/>
          </a:p>
          <a:p>
            <a:pPr marL="342900" indent="-342900">
              <a:buFont typeface="Arial" panose="020B0604020202020204" pitchFamily="34" charset="0"/>
              <a:buChar char="•"/>
            </a:pPr>
            <a:r>
              <a:rPr lang="en-US" sz="2400" dirty="0" smtClean="0"/>
              <a:t>Energy in the GMM framework</a:t>
            </a:r>
          </a:p>
          <a:p>
            <a:pPr marL="800100" lvl="1" indent="-342900">
              <a:buFont typeface="Arial" panose="020B0604020202020204" pitchFamily="34" charset="0"/>
              <a:buChar char="•"/>
            </a:pPr>
            <a:r>
              <a:rPr lang="en-US" dirty="0"/>
              <a:t>DAGMM [</a:t>
            </a:r>
            <a:r>
              <a:rPr lang="en-US" dirty="0" err="1"/>
              <a:t>Zong</a:t>
            </a:r>
            <a:r>
              <a:rPr lang="en-US" dirty="0"/>
              <a:t> et al. ’18] </a:t>
            </a:r>
            <a:endParaRPr lang="en-US" dirty="0" smtClean="0"/>
          </a:p>
          <a:p>
            <a:pPr marL="342900" indent="-342900">
              <a:buFont typeface="Arial" panose="020B0604020202020204" pitchFamily="34" charset="0"/>
              <a:buChar char="•"/>
            </a:pPr>
            <a:r>
              <a:rPr lang="en-US" sz="2400" dirty="0" smtClean="0"/>
              <a:t>GAN</a:t>
            </a:r>
          </a:p>
          <a:p>
            <a:pPr marL="800100" lvl="1" indent="-342900">
              <a:buFont typeface="Arial" panose="020B0604020202020204" pitchFamily="34" charset="0"/>
              <a:buChar char="•"/>
            </a:pPr>
            <a:r>
              <a:rPr lang="en-US" dirty="0" err="1"/>
              <a:t>BiGAN</a:t>
            </a:r>
            <a:r>
              <a:rPr lang="en-US" dirty="0"/>
              <a:t>-based [</a:t>
            </a:r>
            <a:r>
              <a:rPr lang="en-US" dirty="0" err="1"/>
              <a:t>Zenati</a:t>
            </a:r>
            <a:r>
              <a:rPr lang="en-US" dirty="0"/>
              <a:t> et al. ‘18] </a:t>
            </a:r>
            <a:endParaRPr lang="en-US" dirty="0" smtClean="0"/>
          </a:p>
        </p:txBody>
      </p:sp>
      <p:cxnSp>
        <p:nvCxnSpPr>
          <p:cNvPr id="59" name="Straight Arrow Connector 58"/>
          <p:cNvCxnSpPr/>
          <p:nvPr/>
        </p:nvCxnSpPr>
        <p:spPr>
          <a:xfrm flipV="1">
            <a:off x="7431655" y="1762914"/>
            <a:ext cx="831812" cy="995270"/>
          </a:xfrm>
          <a:prstGeom prst="straightConnector1">
            <a:avLst/>
          </a:prstGeom>
          <a:ln w="25400"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456886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1"/>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2"/>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6"/>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45"/>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6" grpId="0" animBg="1"/>
      <p:bldP spid="38" grpId="0" animBg="1"/>
      <p:bldP spid="40" grpId="0"/>
      <p:bldP spid="41" grpId="0" animBg="1"/>
      <p:bldP spid="42" grpId="0" animBg="1"/>
      <p:bldP spid="44" grpId="0"/>
      <p:bldP spid="46" grpId="0"/>
      <p:bldP spid="56" grpId="0"/>
      <p:bldP spid="57" grpId="0"/>
      <p:bldP spid="5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with Existing Work</a:t>
            </a:r>
            <a:endParaRPr lang="en-US" dirty="0"/>
          </a:p>
        </p:txBody>
      </p:sp>
      <p:sp>
        <p:nvSpPr>
          <p:cNvPr id="3" name="Content Placeholder 2"/>
          <p:cNvSpPr>
            <a:spLocks noGrp="1"/>
          </p:cNvSpPr>
          <p:nvPr>
            <p:ph idx="1"/>
          </p:nvPr>
        </p:nvSpPr>
        <p:spPr/>
        <p:txBody>
          <a:bodyPr/>
          <a:lstStyle/>
          <a:p>
            <a:r>
              <a:rPr lang="en-US" dirty="0" smtClean="0"/>
              <a:t>Evaluated on outdated datasets or datasets that don’t include different types of network attacks.</a:t>
            </a:r>
          </a:p>
          <a:p>
            <a:r>
              <a:rPr lang="en-US" dirty="0" smtClean="0"/>
              <a:t>Poor performance when keeping False Positive Rate (FPR) at a low level.</a:t>
            </a:r>
          </a:p>
          <a:p>
            <a:endParaRPr lang="en-US" dirty="0"/>
          </a:p>
        </p:txBody>
      </p:sp>
      <p:graphicFrame>
        <p:nvGraphicFramePr>
          <p:cNvPr id="6" name="Chart 5"/>
          <p:cNvGraphicFramePr/>
          <p:nvPr>
            <p:extLst>
              <p:ext uri="{D42A27DB-BD31-4B8C-83A1-F6EECF244321}">
                <p14:modId xmlns:p14="http://schemas.microsoft.com/office/powerpoint/2010/main" val="1738252555"/>
              </p:ext>
            </p:extLst>
          </p:nvPr>
        </p:nvGraphicFramePr>
        <p:xfrm>
          <a:off x="5695392" y="3089799"/>
          <a:ext cx="5520267" cy="368017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74217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lgn="ctr">
              <a:buNone/>
            </a:pPr>
            <a:r>
              <a:rPr lang="en-US" b="1" dirty="0"/>
              <a:t>Vulnerable to the adversarial </a:t>
            </a:r>
            <a:r>
              <a:rPr lang="en-US" b="1" dirty="0" smtClean="0"/>
              <a:t>examples!</a:t>
            </a:r>
          </a:p>
          <a:p>
            <a:pPr marL="0" indent="0" algn="ctr">
              <a:buNone/>
            </a:pPr>
            <a:endParaRPr lang="en-US" b="1" dirty="0"/>
          </a:p>
          <a:p>
            <a:endParaRPr lang="en-US" b="1" dirty="0"/>
          </a:p>
        </p:txBody>
      </p:sp>
      <p:sp>
        <p:nvSpPr>
          <p:cNvPr id="4" name="Title 1"/>
          <p:cNvSpPr>
            <a:spLocks noGrp="1"/>
          </p:cNvSpPr>
          <p:nvPr>
            <p:ph type="title"/>
          </p:nvPr>
        </p:nvSpPr>
        <p:spPr/>
        <p:txBody>
          <a:bodyPr/>
          <a:lstStyle/>
          <a:p>
            <a:r>
              <a:rPr lang="en-US" dirty="0" smtClean="0"/>
              <a:t>Problems with Existing Work</a:t>
            </a:r>
            <a:endParaRPr lang="en-US" dirty="0"/>
          </a:p>
        </p:txBody>
      </p:sp>
      <p:sp>
        <p:nvSpPr>
          <p:cNvPr id="5" name="Content Placeholder 2"/>
          <p:cNvSpPr txBox="1">
            <a:spLocks/>
          </p:cNvSpPr>
          <p:nvPr/>
        </p:nvSpPr>
        <p:spPr>
          <a:xfrm>
            <a:off x="6699757" y="1811944"/>
            <a:ext cx="397046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baseline="0">
                <a:solidFill>
                  <a:schemeClr val="tx1">
                    <a:lumMod val="75000"/>
                    <a:lumOff val="25000"/>
                  </a:schemeClr>
                </a:solidFill>
                <a:latin typeface="Calibri Light" panose="020F0302020204030204" pitchFamily="34" charset="0"/>
                <a:ea typeface="+mn-ea"/>
                <a:cs typeface="Calibri Light" panose="020F030202020403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baseline="0">
                <a:solidFill>
                  <a:schemeClr val="tx1">
                    <a:lumMod val="75000"/>
                    <a:lumOff val="25000"/>
                  </a:schemeClr>
                </a:solidFill>
                <a:latin typeface="Calibri Light" panose="020F0302020204030204" pitchFamily="34" charset="0"/>
                <a:ea typeface="+mn-ea"/>
                <a:cs typeface="Calibri Light" panose="020F030202020403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lumMod val="75000"/>
                    <a:lumOff val="25000"/>
                  </a:schemeClr>
                </a:solidFill>
                <a:latin typeface="Calibri Light" panose="020F0302020204030204" pitchFamily="34" charset="0"/>
                <a:ea typeface="+mn-ea"/>
                <a:cs typeface="Calibri Light" panose="020F030202020403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lumMod val="75000"/>
                    <a:lumOff val="25000"/>
                  </a:schemeClr>
                </a:solidFill>
                <a:latin typeface="Calibri Light" panose="020F0302020204030204" pitchFamily="34" charset="0"/>
                <a:ea typeface="+mn-ea"/>
                <a:cs typeface="Calibri Light" panose="020F030202020403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baseline="0">
                <a:solidFill>
                  <a:schemeClr val="tx1">
                    <a:lumMod val="75000"/>
                    <a:lumOff val="25000"/>
                  </a:schemeClr>
                </a:solidFill>
                <a:latin typeface="Calibri Light" panose="020F0302020204030204" pitchFamily="34" charset="0"/>
                <a:ea typeface="+mn-ea"/>
                <a:cs typeface="Calibri Light" panose="020F030202020403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b="1" dirty="0" smtClean="0">
                <a:latin typeface="Sitka Banner" panose="02000505000000020004" pitchFamily="2" charset="0"/>
              </a:rPr>
              <a:t>Transformations</a:t>
            </a:r>
            <a:endParaRPr lang="en-US" b="1" dirty="0" smtClean="0">
              <a:latin typeface="Sitka Banner" panose="02000505000000020004" pitchFamily="2" charset="0"/>
            </a:endParaRPr>
          </a:p>
          <a:p>
            <a:endParaRPr lang="en-US" dirty="0">
              <a:latin typeface="Sitka Banner" panose="02000505000000020004" pitchFamily="2" charset="0"/>
            </a:endParaRPr>
          </a:p>
        </p:txBody>
      </p:sp>
      <p:grpSp>
        <p:nvGrpSpPr>
          <p:cNvPr id="10" name="Group 9"/>
          <p:cNvGrpSpPr/>
          <p:nvPr/>
        </p:nvGrpSpPr>
        <p:grpSpPr>
          <a:xfrm>
            <a:off x="6866054" y="2486498"/>
            <a:ext cx="3625328" cy="2902108"/>
            <a:chOff x="6866054" y="2486498"/>
            <a:chExt cx="3625328" cy="2902108"/>
          </a:xfrm>
        </p:grpSpPr>
        <p:sp>
          <p:nvSpPr>
            <p:cNvPr id="6" name="Rectangle 5"/>
            <p:cNvSpPr/>
            <p:nvPr/>
          </p:nvSpPr>
          <p:spPr>
            <a:xfrm>
              <a:off x="6866054" y="3550277"/>
              <a:ext cx="3625328" cy="774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Sitka Banner" panose="02000505000000020004" pitchFamily="2" charset="0"/>
                </a:rPr>
                <a:t>Splitting a packet</a:t>
              </a:r>
              <a:endParaRPr lang="en-US" sz="2000" dirty="0" smtClean="0">
                <a:latin typeface="Sitka Banner" panose="02000505000000020004" pitchFamily="2" charset="0"/>
              </a:endParaRPr>
            </a:p>
          </p:txBody>
        </p:sp>
        <p:sp>
          <p:nvSpPr>
            <p:cNvPr id="7" name="Rectangle 6"/>
            <p:cNvSpPr/>
            <p:nvPr/>
          </p:nvSpPr>
          <p:spPr>
            <a:xfrm>
              <a:off x="6866054" y="2486498"/>
              <a:ext cx="3625328" cy="774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Sitka Banner" panose="02000505000000020004" pitchFamily="2" charset="0"/>
                </a:rPr>
                <a:t>Changing the delay between packets</a:t>
              </a:r>
              <a:endParaRPr lang="en-US" sz="2000" dirty="0" smtClean="0">
                <a:latin typeface="Sitka Banner" panose="02000505000000020004" pitchFamily="2" charset="0"/>
              </a:endParaRPr>
            </a:p>
          </p:txBody>
        </p:sp>
        <p:sp>
          <p:nvSpPr>
            <p:cNvPr id="8" name="Rectangle 7"/>
            <p:cNvSpPr/>
            <p:nvPr/>
          </p:nvSpPr>
          <p:spPr>
            <a:xfrm>
              <a:off x="6866054" y="4614056"/>
              <a:ext cx="3625328" cy="774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Sitka Banner" panose="02000505000000020004" pitchFamily="2" charset="0"/>
                </a:rPr>
                <a:t>Injecting fake packets</a:t>
              </a:r>
              <a:endParaRPr lang="en-US" sz="2000" dirty="0" smtClean="0">
                <a:latin typeface="Sitka Banner" panose="02000505000000020004" pitchFamily="2" charset="0"/>
              </a:endParaRPr>
            </a:p>
          </p:txBody>
        </p:sp>
      </p:grpSp>
      <p:grpSp>
        <p:nvGrpSpPr>
          <p:cNvPr id="15" name="Group 14"/>
          <p:cNvGrpSpPr/>
          <p:nvPr/>
        </p:nvGrpSpPr>
        <p:grpSpPr>
          <a:xfrm>
            <a:off x="6866054" y="2486498"/>
            <a:ext cx="3625328" cy="2902108"/>
            <a:chOff x="6866054" y="2486498"/>
            <a:chExt cx="3625328" cy="2902108"/>
          </a:xfrm>
        </p:grpSpPr>
        <p:sp>
          <p:nvSpPr>
            <p:cNvPr id="16" name="Rectangle 15"/>
            <p:cNvSpPr/>
            <p:nvPr/>
          </p:nvSpPr>
          <p:spPr>
            <a:xfrm>
              <a:off x="6866054" y="3550277"/>
              <a:ext cx="3625328" cy="774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Sitka Banner" panose="02000505000000020004" pitchFamily="2" charset="0"/>
                </a:rPr>
                <a:t>Without breaking </a:t>
              </a:r>
              <a:r>
                <a:rPr lang="en-US" sz="2400" dirty="0">
                  <a:latin typeface="Sitka Banner" panose="02000505000000020004" pitchFamily="2" charset="0"/>
                </a:rPr>
                <a:t>underlying network protocols</a:t>
              </a:r>
              <a:endParaRPr lang="en-US" sz="2000" dirty="0">
                <a:latin typeface="Sitka Banner" panose="02000505000000020004" pitchFamily="2" charset="0"/>
              </a:endParaRPr>
            </a:p>
          </p:txBody>
        </p:sp>
        <p:sp>
          <p:nvSpPr>
            <p:cNvPr id="17" name="Rectangle 16"/>
            <p:cNvSpPr/>
            <p:nvPr/>
          </p:nvSpPr>
          <p:spPr>
            <a:xfrm>
              <a:off x="6866054" y="2486498"/>
              <a:ext cx="3625328" cy="774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Sitka Banner" panose="02000505000000020004" pitchFamily="2" charset="0"/>
                </a:rPr>
                <a:t>Carry out original malicious intent</a:t>
              </a:r>
              <a:endParaRPr lang="en-US" sz="2000" dirty="0">
                <a:latin typeface="Sitka Banner" panose="02000505000000020004" pitchFamily="2" charset="0"/>
              </a:endParaRPr>
            </a:p>
          </p:txBody>
        </p:sp>
        <p:sp>
          <p:nvSpPr>
            <p:cNvPr id="18" name="Rectangle 17"/>
            <p:cNvSpPr/>
            <p:nvPr/>
          </p:nvSpPr>
          <p:spPr>
            <a:xfrm>
              <a:off x="6866054" y="4614056"/>
              <a:ext cx="3625328" cy="774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latin typeface="Sitka Banner" panose="02000505000000020004" pitchFamily="2" charset="0"/>
                </a:rPr>
                <a:t>Fool the NIDS</a:t>
              </a:r>
              <a:endParaRPr lang="en-US" sz="2000" dirty="0" smtClean="0">
                <a:latin typeface="Sitka Banner" panose="02000505000000020004" pitchFamily="2" charset="0"/>
              </a:endParaRPr>
            </a:p>
          </p:txBody>
        </p:sp>
      </p:grpSp>
      <p:sp>
        <p:nvSpPr>
          <p:cNvPr id="19" name="Rectangle 18"/>
          <p:cNvSpPr/>
          <p:nvPr/>
        </p:nvSpPr>
        <p:spPr>
          <a:xfrm>
            <a:off x="9575215" y="6452511"/>
            <a:ext cx="2616785" cy="369332"/>
          </a:xfrm>
          <a:prstGeom prst="rect">
            <a:avLst/>
          </a:prstGeom>
        </p:spPr>
        <p:txBody>
          <a:bodyPr wrap="square">
            <a:spAutoFit/>
          </a:bodyPr>
          <a:lstStyle/>
          <a:p>
            <a:pPr lvl="1" algn="ctr"/>
            <a:r>
              <a:rPr lang="da-DK" dirty="0" smtClean="0"/>
              <a:t>[Hashemi </a:t>
            </a:r>
            <a:r>
              <a:rPr lang="da-DK" dirty="0"/>
              <a:t>et al. </a:t>
            </a:r>
            <a:r>
              <a:rPr lang="da-DK" dirty="0" smtClean="0"/>
              <a:t>’19]</a:t>
            </a:r>
            <a:endParaRPr lang="en-US" dirty="0"/>
          </a:p>
        </p:txBody>
      </p:sp>
    </p:spTree>
    <p:extLst>
      <p:ext uri="{BB962C8B-B14F-4D97-AF65-F5344CB8AC3E}">
        <p14:creationId xmlns:p14="http://schemas.microsoft.com/office/powerpoint/2010/main" val="372836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0"/>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5"/>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5" name="Rectangle 4"/>
          <p:cNvSpPr/>
          <p:nvPr/>
        </p:nvSpPr>
        <p:spPr>
          <a:xfrm>
            <a:off x="1467899" y="612844"/>
            <a:ext cx="9256201" cy="5632311"/>
          </a:xfrm>
          <a:prstGeom prst="rect">
            <a:avLst/>
          </a:prstGeom>
        </p:spPr>
        <p:txBody>
          <a:bodyPr wrap="square">
            <a:spAutoFit/>
          </a:bodyPr>
          <a:lstStyle/>
          <a:p>
            <a:pPr algn="ctr"/>
            <a:r>
              <a:rPr lang="en-US" sz="6000" dirty="0" smtClean="0">
                <a:solidFill>
                  <a:schemeClr val="bg1"/>
                </a:solidFill>
                <a:effectLst>
                  <a:outerShdw blurRad="38100" dist="38100" dir="2700000" algn="tl">
                    <a:srgbClr val="000000">
                      <a:alpha val="43137"/>
                    </a:srgbClr>
                  </a:outerShdw>
                </a:effectLst>
                <a:latin typeface="Bernard MT Condensed" panose="02050806060905020404" pitchFamily="18" charset="0"/>
              </a:rPr>
              <a:t>How to build an NIDS capable of detecting different types of network attacks in a low false alert setting with an enhanced robustness against adversarial examples?</a:t>
            </a:r>
            <a:endParaRPr lang="en-US" sz="6000" dirty="0">
              <a:solidFill>
                <a:schemeClr val="bg1"/>
              </a:solidFill>
              <a:effectLst>
                <a:outerShdw blurRad="38100" dist="38100" dir="2700000" algn="tl">
                  <a:srgbClr val="000000">
                    <a:alpha val="43137"/>
                  </a:srgbClr>
                </a:outerShdw>
              </a:effectLst>
              <a:latin typeface="Bernard MT Condensed" panose="02050806060905020404" pitchFamily="18" charset="0"/>
            </a:endParaRPr>
          </a:p>
        </p:txBody>
      </p:sp>
    </p:spTree>
    <p:extLst>
      <p:ext uri="{BB962C8B-B14F-4D97-AF65-F5344CB8AC3E}">
        <p14:creationId xmlns:p14="http://schemas.microsoft.com/office/powerpoint/2010/main" val="25406814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99251" y="1344561"/>
            <a:ext cx="9793498" cy="2123658"/>
          </a:xfrm>
          <a:prstGeom prst="rect">
            <a:avLst/>
          </a:prstGeom>
        </p:spPr>
        <p:txBody>
          <a:bodyPr wrap="square">
            <a:spAutoFit/>
          </a:bodyPr>
          <a:lstStyle/>
          <a:p>
            <a:pPr algn="ctr"/>
            <a:r>
              <a:rPr lang="en-US" sz="6600" dirty="0" smtClean="0">
                <a:solidFill>
                  <a:schemeClr val="accent1"/>
                </a:solidFill>
                <a:effectLst>
                  <a:outerShdw blurRad="38100" dist="38100" dir="2700000" algn="tl">
                    <a:srgbClr val="000000">
                      <a:alpha val="43137"/>
                    </a:srgbClr>
                  </a:outerShdw>
                </a:effectLst>
                <a:latin typeface="Bernard MT Condensed" panose="02050806060905020404" pitchFamily="18" charset="0"/>
              </a:rPr>
              <a:t>Problems with an Existing NIDS</a:t>
            </a:r>
            <a:endParaRPr lang="en-US" sz="6600" dirty="0">
              <a:solidFill>
                <a:schemeClr val="accent1"/>
              </a:solidFill>
              <a:effectLst>
                <a:outerShdw blurRad="38100" dist="38100" dir="2700000" algn="tl">
                  <a:srgbClr val="000000">
                    <a:alpha val="43137"/>
                  </a:srgbClr>
                </a:outerShdw>
              </a:effectLst>
              <a:latin typeface="Bernard MT Condensed" panose="02050806060905020404" pitchFamily="18" charset="0"/>
            </a:endParaRPr>
          </a:p>
        </p:txBody>
      </p:sp>
      <p:sp>
        <p:nvSpPr>
          <p:cNvPr id="5" name="Rectangle 4"/>
          <p:cNvSpPr/>
          <p:nvPr/>
        </p:nvSpPr>
        <p:spPr>
          <a:xfrm rot="2700952">
            <a:off x="1572736" y="4241981"/>
            <a:ext cx="1755300" cy="1783438"/>
          </a:xfrm>
          <a:prstGeom prst="rect">
            <a:avLst/>
          </a:prstGeom>
          <a:solidFill>
            <a:schemeClr val="bg1"/>
          </a:solidFill>
          <a:ln w="127000" cap="rnd" cmpd="sng" algn="ctr">
            <a:solidFill>
              <a:schemeClr val="accent3"/>
            </a:solidFill>
            <a:prstDash val="solid"/>
            <a:miter lim="800000"/>
            <a:headEnd type="none" w="med" len="med"/>
            <a:tailEnd type="none" w="med" len="med"/>
          </a:ln>
          <a:effectLst>
            <a:glow>
              <a:schemeClr val="accent1">
                <a:alpha val="40000"/>
              </a:schemeClr>
            </a:glow>
          </a:effectLst>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6" name="TextBox 5"/>
          <p:cNvSpPr txBox="1"/>
          <p:nvPr/>
        </p:nvSpPr>
        <p:spPr>
          <a:xfrm>
            <a:off x="2034089" y="4471980"/>
            <a:ext cx="2123622" cy="1323439"/>
          </a:xfrm>
          <a:prstGeom prst="rect">
            <a:avLst/>
          </a:prstGeom>
          <a:solidFill>
            <a:schemeClr val="bg1"/>
          </a:solidFill>
        </p:spPr>
        <p:txBody>
          <a:bodyPr wrap="square" rtlCol="0">
            <a:spAutoFit/>
          </a:bodyPr>
          <a:lstStyle/>
          <a:p>
            <a:pPr algn="ctr"/>
            <a:r>
              <a:rPr lang="en-US" sz="4000" dirty="0" smtClean="0">
                <a:solidFill>
                  <a:srgbClr val="0F6FC6"/>
                </a:solidFill>
                <a:latin typeface="Bernard MT Condensed" panose="02050806060905020404" pitchFamily="18" charset="0"/>
              </a:rPr>
              <a:t>Feature Extractor</a:t>
            </a:r>
            <a:endParaRPr lang="en-US" sz="4000" dirty="0">
              <a:latin typeface="Bernard MT Condensed" panose="02050806060905020404" pitchFamily="18" charset="0"/>
            </a:endParaRPr>
          </a:p>
        </p:txBody>
      </p:sp>
      <p:sp>
        <p:nvSpPr>
          <p:cNvPr id="7" name="Rectangle 6"/>
          <p:cNvSpPr/>
          <p:nvPr/>
        </p:nvSpPr>
        <p:spPr>
          <a:xfrm rot="2700952">
            <a:off x="8393211" y="4241979"/>
            <a:ext cx="1755300" cy="1783438"/>
          </a:xfrm>
          <a:prstGeom prst="rect">
            <a:avLst/>
          </a:prstGeom>
          <a:solidFill>
            <a:schemeClr val="bg1"/>
          </a:solidFill>
          <a:ln w="127000" cap="rnd" cmpd="sng" algn="ctr">
            <a:solidFill>
              <a:schemeClr val="accent4"/>
            </a:solidFill>
            <a:prstDash val="solid"/>
            <a:miter lim="800000"/>
            <a:headEnd type="none" w="med" len="med"/>
            <a:tailEnd type="none" w="med" len="med"/>
          </a:ln>
          <a:effectLst>
            <a:glow>
              <a:schemeClr val="accent1">
                <a:alpha val="40000"/>
              </a:schemeClr>
            </a:glow>
          </a:effectLst>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
        <p:nvSpPr>
          <p:cNvPr id="8" name="TextBox 7"/>
          <p:cNvSpPr txBox="1"/>
          <p:nvPr/>
        </p:nvSpPr>
        <p:spPr>
          <a:xfrm>
            <a:off x="8911009" y="4471978"/>
            <a:ext cx="2081740" cy="1323439"/>
          </a:xfrm>
          <a:prstGeom prst="rect">
            <a:avLst/>
          </a:prstGeom>
          <a:solidFill>
            <a:schemeClr val="bg1"/>
          </a:solidFill>
        </p:spPr>
        <p:txBody>
          <a:bodyPr wrap="square" rtlCol="0">
            <a:spAutoFit/>
          </a:bodyPr>
          <a:lstStyle/>
          <a:p>
            <a:pPr algn="ctr"/>
            <a:r>
              <a:rPr lang="en-US" sz="4000" dirty="0" smtClean="0">
                <a:solidFill>
                  <a:srgbClr val="0F6FC6"/>
                </a:solidFill>
                <a:latin typeface="Bernard MT Condensed" panose="02050806060905020404" pitchFamily="18" charset="0"/>
              </a:rPr>
              <a:t>Anomaly Detector</a:t>
            </a:r>
            <a:endParaRPr lang="en-US" sz="4000" dirty="0">
              <a:latin typeface="Bernard MT Condensed" panose="02050806060905020404" pitchFamily="18" charset="0"/>
            </a:endParaRPr>
          </a:p>
        </p:txBody>
      </p:sp>
    </p:spTree>
    <p:extLst>
      <p:ext uri="{BB962C8B-B14F-4D97-AF65-F5344CB8AC3E}">
        <p14:creationId xmlns:p14="http://schemas.microsoft.com/office/powerpoint/2010/main" val="26115878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Custom Design">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40395</TotalTime>
  <Words>4027</Words>
  <Application>Microsoft Office PowerPoint</Application>
  <PresentationFormat>Widescreen</PresentationFormat>
  <Paragraphs>567</Paragraphs>
  <Slides>28</Slides>
  <Notes>28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28</vt:i4>
      </vt:variant>
    </vt:vector>
  </HeadingPairs>
  <TitlesOfParts>
    <vt:vector size="39" baseType="lpstr">
      <vt:lpstr>Bernard MT Condensed</vt:lpstr>
      <vt:lpstr>Calibri Light</vt:lpstr>
      <vt:lpstr>Sitka Banner</vt:lpstr>
      <vt:lpstr>Arial</vt:lpstr>
      <vt:lpstr>Calibri</vt:lpstr>
      <vt:lpstr>Wingdings</vt:lpstr>
      <vt:lpstr>Helvetica Neue Medium</vt:lpstr>
      <vt:lpstr>Cambria Math</vt:lpstr>
      <vt:lpstr>Brush Script MT</vt:lpstr>
      <vt:lpstr>Arabic Typesetting</vt:lpstr>
      <vt:lpstr>Custom Design</vt:lpstr>
      <vt:lpstr>PowerPoint Presentation</vt:lpstr>
      <vt:lpstr>Network Attacks Are Growing</vt:lpstr>
      <vt:lpstr>Traditional Solution</vt:lpstr>
      <vt:lpstr>Anomaly-based NIDS</vt:lpstr>
      <vt:lpstr>PowerPoint Presentation</vt:lpstr>
      <vt:lpstr>Problems with Existing Work</vt:lpstr>
      <vt:lpstr>Problems with Existing Work</vt:lpstr>
      <vt:lpstr>PowerPoint Presentation</vt:lpstr>
      <vt:lpstr>PowerPoint Presentation</vt:lpstr>
      <vt:lpstr>Extracted Features Are Designed to Detect Specific Types of Attacks</vt:lpstr>
      <vt:lpstr>Reconstruction Error Based on Full Observation Leads to Over-Generalization</vt:lpstr>
      <vt:lpstr>Reconstruction Error Based on Full Observation Leads to Over-Generalization</vt:lpstr>
      <vt:lpstr>PowerPoint Presentation</vt:lpstr>
      <vt:lpstr>PowerPoint Presentation</vt:lpstr>
      <vt:lpstr>Reconstruction from Partial Observation (RePO)</vt:lpstr>
      <vt:lpstr>Effect of Bad Masks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AmirH M</dc:creator>
  <cp:lastModifiedBy>AmirH M</cp:lastModifiedBy>
  <cp:revision>365</cp:revision>
  <dcterms:created xsi:type="dcterms:W3CDTF">2020-09-09T17:42:56Z</dcterms:created>
  <dcterms:modified xsi:type="dcterms:W3CDTF">2020-11-12T01:23:23Z</dcterms:modified>
</cp:coreProperties>
</file>